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81" r:id="rId6"/>
    <p:sldId id="261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162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31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76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25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18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5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61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53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9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66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4643C-1E5B-4BA1-9FDC-317337994A4A}" type="datetimeFigureOut">
              <a:rPr lang="en-AU" smtClean="0"/>
              <a:t>28/5/21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7218-0816-433C-ADF6-8107841516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03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pi1Lm6dF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0000"/>
            </a:gs>
            <a:gs pos="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6942" y="942535"/>
            <a:ext cx="8525021" cy="592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sz="5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 Table Presentation</a:t>
            </a:r>
            <a:br>
              <a:rPr lang="en-AU" sz="54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(online ?)</a:t>
            </a:r>
            <a:br>
              <a:rPr lang="en-AU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AU" sz="4800" b="1" dirty="0">
              <a:solidFill>
                <a:srgbClr val="C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AU" sz="4800" b="1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AU" sz="4800" b="1" dirty="0">
              <a:solidFill>
                <a:srgbClr val="C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br>
              <a:rPr lang="en-AU" sz="36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PLP 2021</a:t>
            </a:r>
            <a:endParaRPr lang="en-A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AU" sz="4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94" y="2334029"/>
            <a:ext cx="4887401" cy="289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			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b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</a:t>
            </a:r>
            <a: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pabilities</a:t>
            </a:r>
            <a:br>
              <a:rPr lang="en-AU" sz="4000" b="1" u="sng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97945"/>
            <a:ext cx="10515600" cy="3279018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4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99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AU" sz="22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r>
              <a:rPr lang="en-AU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AU" sz="2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200" dirty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AU" sz="2200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apabilities</a:t>
            </a:r>
            <a:br>
              <a:rPr lang="en-AU" sz="36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7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AU" sz="900" i="1" dirty="0">
                <a:solidFill>
                  <a:prstClr val="white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br>
              <a:rPr lang="en-AU" sz="9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105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AU" sz="12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1200" i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AU" sz="3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capability did you </a:t>
            </a:r>
            <a:br>
              <a:rPr lang="en-AU" sz="3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to focus on?</a:t>
            </a:r>
            <a:br>
              <a:rPr lang="en-AU" sz="3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3200" b="1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AU" sz="22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Why? </a:t>
            </a:r>
          </a:p>
          <a:p>
            <a:pPr marL="0" lvl="0" indent="0">
              <a:buNone/>
            </a:pPr>
            <a:endParaRPr lang="en-AU" sz="20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AU" sz="20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AU" sz="20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AU" sz="20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914400" algn="l"/>
              </a:tabLst>
            </a:pPr>
            <a:endParaRPr lang="en-AU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914400" algn="l"/>
              </a:tabLst>
            </a:pPr>
            <a:endParaRPr lang="en-AU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914400" algn="l"/>
              </a:tabLst>
            </a:pPr>
            <a:endParaRPr lang="en-AU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914400" algn="l"/>
              </a:tabLst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16" y="841352"/>
            <a:ext cx="5802784" cy="53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090" marR="271145" lvl="0">
              <a:lnSpc>
                <a:spcPct val="112000"/>
              </a:lnSpc>
              <a:spcBef>
                <a:spcPts val="855"/>
              </a:spcBef>
            </a:pPr>
            <a:r>
              <a:rPr lang="en-AU" sz="18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2 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capabilities </a:t>
            </a: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AU" sz="1200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br>
              <a:rPr lang="en-A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22407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buNone/>
              <a:tabLst>
                <a:tab pos="914400" algn="l"/>
              </a:tabLst>
            </a:pPr>
            <a:endParaRPr lang="en-AU" sz="25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r>
              <a:rPr lang="en-US" sz="4200" b="1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     </a:t>
            </a:r>
            <a:br>
              <a:rPr lang="en-US" sz="4200" b="1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4200" b="1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4200" b="1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4200" b="1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4200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self-awareness         	       </a:t>
            </a:r>
            <a:r>
              <a:rPr lang="en-AU" sz="4200" dirty="0">
                <a:solidFill>
                  <a:srgbClr val="00B0F0"/>
                </a:solidFill>
              </a:rPr>
              <a:t>making the most of digital technologies          </a:t>
            </a:r>
            <a:r>
              <a:rPr lang="en-US" sz="4200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200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ocial</a:t>
            </a:r>
            <a:r>
              <a:rPr lang="en-US" sz="4200" spc="-35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management       	  </a:t>
            </a:r>
            <a:r>
              <a:rPr lang="en-AU" sz="4200" dirty="0">
                <a:solidFill>
                  <a:srgbClr val="00B0F0"/>
                </a:solidFill>
              </a:rPr>
              <a:t>limiting the risks to yourself  and others in a digital environment               </a:t>
            </a:r>
            <a:r>
              <a:rPr lang="en-US" sz="4200" dirty="0">
                <a:solidFill>
                  <a:srgbClr val="00B0F0"/>
                </a:solidFill>
              </a:rPr>
              <a:t>inquiring          			  identifying, exploring and organising information and ideas            c</a:t>
            </a:r>
            <a:r>
              <a:rPr lang="en-AU" sz="4200" dirty="0" err="1">
                <a:solidFill>
                  <a:srgbClr val="00B0F0"/>
                </a:solidFill>
              </a:rPr>
              <a:t>omposing</a:t>
            </a:r>
            <a:r>
              <a:rPr lang="en-AU" sz="4200" dirty="0">
                <a:solidFill>
                  <a:srgbClr val="00B0F0"/>
                </a:solidFill>
              </a:rPr>
              <a:t> texts through speaking, writing and creating              </a:t>
            </a:r>
            <a:r>
              <a:rPr lang="en-US" sz="4200" dirty="0">
                <a:solidFill>
                  <a:srgbClr val="00B0F0"/>
                </a:solidFill>
              </a:rPr>
              <a:t>generating ideas, possibilities and actions           understanding ethical concepts and issues          	  reasoning in decision making and actions           </a:t>
            </a:r>
            <a:r>
              <a:rPr lang="en-AU" sz="4200" dirty="0">
                <a:solidFill>
                  <a:srgbClr val="00B0F0"/>
                </a:solidFill>
              </a:rPr>
              <a:t>recognising and using patterns and relationships                		  using fractions, decimals, percentages, ratios and rates                   </a:t>
            </a:r>
            <a:r>
              <a:rPr lang="en-US" sz="4300" dirty="0">
                <a:solidFill>
                  <a:srgbClr val="00B0F0"/>
                </a:solidFill>
              </a:rPr>
              <a:t>s</a:t>
            </a:r>
            <a:r>
              <a:rPr lang="en-US" sz="4300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elf-management</a:t>
            </a:r>
            <a:r>
              <a:rPr lang="en-AU" sz="4200" dirty="0">
                <a:solidFill>
                  <a:srgbClr val="00B0F0"/>
                </a:solidFill>
              </a:rPr>
              <a:t>              using spatial reasoning          </a:t>
            </a:r>
          </a:p>
          <a:p>
            <a:pPr marL="0" lv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endParaRPr lang="en-AU" sz="4200" dirty="0">
              <a:solidFill>
                <a:srgbClr val="00B0F0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endParaRPr lang="en-AU" sz="42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r>
              <a:rPr lang="en-AU" sz="90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how the PLP helped you develop your understanding of your chosen capability/capabilities.</a:t>
            </a:r>
          </a:p>
          <a:p>
            <a:pPr mar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endParaRPr lang="en-US" sz="90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>
              <a:lnSpc>
                <a:spcPct val="107000"/>
              </a:lnSpc>
              <a:spcBef>
                <a:spcPts val="430"/>
              </a:spcBef>
              <a:buNone/>
              <a:tabLst>
                <a:tab pos="179070" algn="l"/>
              </a:tabLst>
            </a:pPr>
            <a:r>
              <a:rPr lang="en-AU" sz="4200" dirty="0">
                <a:solidFill>
                  <a:srgbClr val="00B0F0"/>
                </a:solidFill>
              </a:rPr>
              <a:t>        interpreting statistical information            using measurement </a:t>
            </a:r>
            <a:r>
              <a:rPr lang="en-US" sz="4200" dirty="0">
                <a:solidFill>
                  <a:srgbClr val="00B0F0"/>
                </a:solidFill>
              </a:rPr>
              <a:t>exploring values, rights and responsibilities      	 reflecting on thinking and processes     		analysing  synthesising and evaluating reasoning and procedures     	reflecting on intercultural experiences and taking responsibility    	</a:t>
            </a:r>
            <a:r>
              <a:rPr lang="en-AU" sz="4200" dirty="0">
                <a:solidFill>
                  <a:srgbClr val="00B0F0"/>
                </a:solidFill>
              </a:rPr>
              <a:t>comprehending texts through listening, reading and viewing </a:t>
            </a:r>
            <a:r>
              <a:rPr lang="en-US" sz="4200" dirty="0">
                <a:solidFill>
                  <a:srgbClr val="00B0F0"/>
                </a:solidFill>
              </a:rPr>
              <a:t>      	estimating and calculating with whole numbers                 </a:t>
            </a:r>
            <a:r>
              <a:rPr lang="en-AU" sz="4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adapting  to new </a:t>
            </a:r>
            <a:r>
              <a:rPr lang="en-AU" sz="4200" spc="-1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</a:t>
            </a:r>
            <a:r>
              <a:rPr lang="en-AU" sz="4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	 doing things as</a:t>
            </a:r>
            <a:r>
              <a:rPr lang="en-AU" sz="4200" spc="-6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technologies</a:t>
            </a:r>
            <a:r>
              <a:rPr lang="en-AU" sz="4200" spc="-35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42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emerge          re</a:t>
            </a:r>
            <a:r>
              <a:rPr lang="en-US" sz="4200" dirty="0">
                <a:solidFill>
                  <a:srgbClr val="00B0F0"/>
                </a:solidFill>
              </a:rPr>
              <a:t>cognising culture and developing respect     	  interacting and empathising with others         </a:t>
            </a:r>
            <a:r>
              <a:rPr lang="en-US" sz="4200" dirty="0">
                <a:solidFill>
                  <a:srgbClr val="00B0F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200" dirty="0">
                <a:solidFill>
                  <a:srgbClr val="00B0F0"/>
                </a:solidFill>
                <a:effectLst/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ocial</a:t>
            </a:r>
            <a:r>
              <a:rPr lang="en-US" sz="4200" spc="115" dirty="0">
                <a:solidFill>
                  <a:srgbClr val="00B0F0"/>
                </a:solidFill>
                <a:effectLst/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spc="-15" dirty="0">
                <a:solidFill>
                  <a:srgbClr val="00B0F0"/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4200" spc="-15" dirty="0">
                <a:solidFill>
                  <a:srgbClr val="00B0F0"/>
                </a:solidFill>
                <a:effectLst/>
                <a:latin typeface="Calibri Light" panose="020F030202020403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wareness</a:t>
            </a:r>
            <a:endParaRPr lang="en-AU" sz="4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90"/>
              </a:spcBef>
              <a:buNone/>
              <a:tabLst>
                <a:tab pos="179070" algn="l"/>
              </a:tabLst>
            </a:pPr>
            <a:r>
              <a:rPr lang="en-US" sz="4200" dirty="0">
                <a:solidFill>
                  <a:srgbClr val="00B0F0"/>
                </a:solidFill>
                <a:effectLst/>
                <a:uFill>
                  <a:solidFill>
                    <a:srgbClr val="231F20"/>
                  </a:solidFill>
                </a:u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		</a:t>
            </a:r>
            <a:endParaRPr lang="en-AU" sz="4200" dirty="0">
              <a:solidFill>
                <a:srgbClr val="00B0F0"/>
              </a:solidFill>
              <a:effectLst/>
              <a:uFill>
                <a:solidFill>
                  <a:srgbClr val="231F2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lang="en-AU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4000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4000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36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6906" y="3193366"/>
            <a:ext cx="3137094" cy="1611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" marR="271145">
              <a:lnSpc>
                <a:spcPct val="112000"/>
              </a:lnSpc>
              <a:spcBef>
                <a:spcPts val="855"/>
              </a:spcBef>
              <a:spcAft>
                <a:spcPts val="0"/>
              </a:spcAft>
            </a:pPr>
            <a:endParaRPr lang="en-US" sz="950" b="1" dirty="0">
              <a:solidFill>
                <a:srgbClr val="231F2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5090" marR="271145">
              <a:lnSpc>
                <a:spcPct val="112000"/>
              </a:lnSpc>
              <a:spcBef>
                <a:spcPts val="855"/>
              </a:spcBef>
              <a:spcAft>
                <a:spcPts val="0"/>
              </a:spcAft>
            </a:pPr>
            <a:endParaRPr lang="en-US" sz="950" b="1" dirty="0">
              <a:solidFill>
                <a:srgbClr val="231F2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5090" marR="271145">
              <a:lnSpc>
                <a:spcPct val="112000"/>
              </a:lnSpc>
              <a:spcBef>
                <a:spcPts val="855"/>
              </a:spcBef>
              <a:spcAft>
                <a:spcPts val="0"/>
              </a:spcAft>
            </a:pPr>
            <a:endParaRPr lang="en-US" sz="950" b="1" dirty="0">
              <a:solidFill>
                <a:srgbClr val="231F2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5090" marR="271145">
              <a:lnSpc>
                <a:spcPct val="112000"/>
              </a:lnSpc>
              <a:spcBef>
                <a:spcPts val="855"/>
              </a:spcBef>
              <a:spcAft>
                <a:spcPts val="0"/>
              </a:spcAft>
            </a:pPr>
            <a:endParaRPr lang="en-US" sz="950" b="1" dirty="0">
              <a:solidFill>
                <a:srgbClr val="231F20"/>
              </a:solidFill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85090" marR="271145">
              <a:lnSpc>
                <a:spcPct val="112000"/>
              </a:lnSpc>
              <a:spcBef>
                <a:spcPts val="855"/>
              </a:spcBef>
              <a:spcAft>
                <a:spcPts val="0"/>
              </a:spcAft>
            </a:pPr>
            <a:endParaRPr lang="en-US" sz="950" b="1" dirty="0">
              <a:solidFill>
                <a:srgbClr val="231F20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50" b="1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249" y="2082019"/>
            <a:ext cx="79763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290"/>
              </a:spcBef>
              <a:tabLst>
                <a:tab pos="179070" algn="l"/>
              </a:tabLst>
            </a:pPr>
            <a:r>
              <a:rPr lang="en-US" b="1" dirty="0">
                <a:solidFill>
                  <a:srgbClr val="00AEEF"/>
                </a:solidFill>
                <a:uFill>
                  <a:solidFill>
                    <a:srgbClr val="231F20"/>
                  </a:solidFill>
                </a:u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							</a:t>
            </a:r>
            <a:endParaRPr lang="en-AU" dirty="0">
              <a:solidFill>
                <a:prstClr val="black"/>
              </a:solidFill>
              <a:uFill>
                <a:solidFill>
                  <a:srgbClr val="231F2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5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AU" sz="20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AU" sz="2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br>
              <a:rPr lang="en-AU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625" y="2011680"/>
            <a:ext cx="6444175" cy="4165283"/>
          </a:xfrm>
        </p:spPr>
        <p:txBody>
          <a:bodyPr>
            <a:normAutofit fontScale="25000" lnSpcReduction="20000"/>
          </a:bodyPr>
          <a:lstStyle/>
          <a:p>
            <a:endParaRPr lang="en-AU" sz="135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35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135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have you </a:t>
            </a:r>
            <a:b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developed your chosen </a:t>
            </a:r>
            <a:b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capability to assist you </a:t>
            </a:r>
            <a:b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35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achieve your goals?</a:t>
            </a:r>
            <a:r>
              <a:rPr lang="en-AU" sz="13500" b="1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35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4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4400" i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sz="44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4400" i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  <a:r>
              <a:rPr lang="en-AU" sz="1200" i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endParaRPr lang="en-AU" sz="1200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tabLst>
                <a:tab pos="914400" algn="l"/>
              </a:tabLst>
            </a:pPr>
            <a:br>
              <a:rPr lang="en-AU" sz="4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23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4745"/>
            <a:ext cx="10515601" cy="3203315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tabLst>
                <a:tab pos="540385" algn="l"/>
              </a:tabLst>
            </a:pP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A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2</a:t>
            </a:r>
            <a:b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AU" sz="3600" b="1" dirty="0"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en-AU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apabilities</a:t>
            </a:r>
            <a:br>
              <a:rPr lang="en-AU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AU" sz="1100" i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br>
              <a:rPr lang="en-AU" sz="11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04381"/>
            <a:ext cx="11231880" cy="277258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  <a:tabLst>
                <a:tab pos="540385" algn="l"/>
              </a:tabLst>
            </a:pPr>
            <a:endParaRPr lang="en-AU" sz="3600" i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buNone/>
              <a:tabLst>
                <a:tab pos="540385" algn="l"/>
              </a:tabLst>
            </a:pPr>
            <a:r>
              <a:rPr lang="en-AU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how you will continue to develop your chosen 	capability/capabilities through your personal, school and work life.</a:t>
            </a:r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303423"/>
            <a:ext cx="4360984" cy="290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			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</a:t>
            </a:r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eflection on PLP learning</a:t>
            </a:r>
            <a:br>
              <a:rPr lang="en-AU" sz="4000" b="1" u="sng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375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489"/>
            <a:ext cx="10515600" cy="327359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1300" i="1" dirty="0">
                <a:solidFill>
                  <a:srgbClr val="92D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b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</a:t>
            </a:r>
            <a:b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b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AU" sz="13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		             		</a:t>
            </a:r>
            <a:r>
              <a:rPr lang="en-AU" sz="24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3  … reflection on PLP learning</a:t>
            </a:r>
            <a:br>
              <a:rPr lang="en-AU" sz="27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27605"/>
            <a:ext cx="10515600" cy="3349357"/>
          </a:xfrm>
        </p:spPr>
        <p:txBody>
          <a:bodyPr>
            <a:normAutofit fontScale="25000" lnSpcReduction="20000"/>
          </a:bodyPr>
          <a:lstStyle/>
          <a:p>
            <a:pPr marL="4572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b="1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b="1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AU" b="1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19200" b="1" i="1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sure one slide is dedicated to showing the subject choices you have 		made for Year 11 and 12.			</a:t>
            </a:r>
            <a:br>
              <a:rPr lang="en-AU" sz="19200" b="1" dirty="0">
                <a:solidFill>
                  <a:srgbClr val="C00000"/>
                </a:solidFill>
              </a:rPr>
            </a:br>
            <a:br>
              <a:rPr lang="en-AU" sz="6500" b="1" dirty="0">
                <a:solidFill>
                  <a:srgbClr val="C00000"/>
                </a:solidFill>
              </a:rPr>
            </a:br>
            <a:endParaRPr lang="en-AU" sz="65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4" y="971989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93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br>
              <a:rPr lang="en-A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						</a:t>
            </a:r>
            <a:r>
              <a:rPr lang="en-A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br>
              <a:rPr lang="en-A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						</a:t>
            </a:r>
            <a:r>
              <a:rPr lang="en-A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 on PLP learning</a:t>
            </a:r>
            <a:br>
              <a:rPr lang="en-AU" sz="2000" b="1" dirty="0">
                <a:solidFill>
                  <a:schemeClr val="accent4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0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0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2174003"/>
            <a:ext cx="6699192" cy="415645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en-AU" sz="4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	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630555" algn="l"/>
              </a:tabLst>
            </a:pP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have </a:t>
            </a:r>
            <a:r>
              <a:rPr lang="en-AU" sz="3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possible career pathways </a:t>
            </a:r>
            <a: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influenced the planning of your </a:t>
            </a:r>
            <a:b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 choices for Years 11 and 12? </a:t>
            </a:r>
            <a:b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38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 your possible career pathways as well as related issues such as …</a:t>
            </a:r>
            <a:b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prerequisite subjects, </a:t>
            </a:r>
            <a:b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assumed knowledge, </a:t>
            </a:r>
            <a:b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VET course options </a:t>
            </a:r>
            <a:b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and ATAR considerations.</a:t>
            </a:r>
            <a:br>
              <a:rPr lang="en-AU" sz="5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51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92" y="1911350"/>
            <a:ext cx="4419112" cy="4419112"/>
          </a:xfrm>
          <a:prstGeom prst="rect">
            <a:avLst/>
          </a:prstGeom>
        </p:spPr>
      </p:pic>
      <p:sp>
        <p:nvSpPr>
          <p:cNvPr id="7" name="AutoShape 2" descr="Image result for chef's hat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4" descr="Image result for chef's hat"/>
          <p:cNvSpPr>
            <a:spLocks noChangeAspect="1" noChangeArrowheads="1"/>
          </p:cNvSpPr>
          <p:nvPr/>
        </p:nvSpPr>
        <p:spPr bwMode="auto">
          <a:xfrm>
            <a:off x="215900" y="15875"/>
            <a:ext cx="2228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AutoShape 6" descr="Image result for Iconic Hats"/>
          <p:cNvSpPr>
            <a:spLocks noChangeAspect="1" noChangeArrowheads="1"/>
          </p:cNvSpPr>
          <p:nvPr/>
        </p:nvSpPr>
        <p:spPr bwMode="auto">
          <a:xfrm>
            <a:off x="63500" y="-136525"/>
            <a:ext cx="1638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4" name="AutoShape 8" descr="Image result for Iconic Hats"/>
          <p:cNvSpPr>
            <a:spLocks noChangeAspect="1" noChangeArrowheads="1"/>
          </p:cNvSpPr>
          <p:nvPr/>
        </p:nvSpPr>
        <p:spPr bwMode="auto">
          <a:xfrm>
            <a:off x="215900" y="15876"/>
            <a:ext cx="1638300" cy="14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" name="AutoShape 10" descr="Image result for Iconic Hats"/>
          <p:cNvSpPr>
            <a:spLocks noChangeAspect="1" noChangeArrowheads="1"/>
          </p:cNvSpPr>
          <p:nvPr/>
        </p:nvSpPr>
        <p:spPr bwMode="auto">
          <a:xfrm>
            <a:off x="368300" y="168275"/>
            <a:ext cx="1638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" y="383303"/>
            <a:ext cx="3813897" cy="1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b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3</a:t>
            </a:r>
            <a:br>
              <a:rPr lang="en-AU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AU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 on PLP learning</a:t>
            </a:r>
            <a:br>
              <a:rPr lang="en-AU" sz="22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2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4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years 11 and 12, and the subject choices you have made, will require the setting of new goals.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12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AU" sz="12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must your planning be directed next? 	</a:t>
            </a:r>
            <a:br>
              <a:rPr lang="en-AU" sz="12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</a:br>
            <a:br>
              <a:rPr lang="en-AU" sz="1200" b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</a:br>
            <a:endParaRPr lang="en-AU" sz="12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6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AU" sz="16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3  								</a:t>
            </a:r>
            <a: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	</a:t>
            </a:r>
            <a:b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2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AU" sz="22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eflection on PLP learning</a:t>
            </a:r>
            <a: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br>
              <a:rPr lang="en-AU" sz="1600" i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600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16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822" y="2025747"/>
            <a:ext cx="10677378" cy="415121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630555" algn="l"/>
              </a:tabLst>
            </a:pPr>
            <a:endParaRPr lang="en-A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107000"/>
              </a:lnSpc>
              <a:buNone/>
            </a:pP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		</a:t>
            </a:r>
            <a:r>
              <a:rPr lang="en-A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 11 and 12 will also </a:t>
            </a:r>
          </a:p>
          <a:p>
            <a:pPr marL="3657600" lvl="8" indent="0">
              <a:lnSpc>
                <a:spcPct val="107000"/>
              </a:lnSpc>
              <a:buNone/>
            </a:pPr>
            <a:r>
              <a:rPr lang="en-A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require renewed focus on </a:t>
            </a:r>
          </a:p>
          <a:p>
            <a:pPr marL="3657600" lvl="8" indent="0">
              <a:lnSpc>
                <a:spcPct val="107000"/>
              </a:lnSpc>
              <a:buNone/>
            </a:pPr>
            <a:r>
              <a:rPr lang="en-A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your </a:t>
            </a:r>
            <a:r>
              <a:rPr lang="en-AU" sz="2400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capabilities. </a:t>
            </a:r>
            <a:br>
              <a:rPr lang="en-AU" sz="2400" b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2400" b="1" u="sng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0" lvl="8" indent="0">
              <a:lnSpc>
                <a:spcPct val="107000"/>
              </a:lnSpc>
              <a:buNone/>
            </a:pPr>
            <a:r>
              <a:rPr lang="en-A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		</a:t>
            </a: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issues will you most </a:t>
            </a:r>
            <a:br>
              <a:rPr lang="en-AU" sz="28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8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need to work on?</a:t>
            </a:r>
            <a:r>
              <a:rPr lang="en-AU" sz="2800" b="1" i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1964"/>
            <a:ext cx="5759474" cy="35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0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9"/>
          </a:xfrm>
        </p:spPr>
        <p:txBody>
          <a:bodyPr>
            <a:normAutofit fontScale="90000"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</a:pPr>
            <a:br>
              <a:rPr lang="en-AU" sz="33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200" b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Warning:  boring PowerPoint page</a:t>
            </a:r>
            <a:br>
              <a:rPr lang="en-AU" sz="22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2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&amp; Submission </a:t>
            </a:r>
            <a:b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10-minute </a:t>
            </a: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 presentation, including PowerPoint </a:t>
            </a: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(or similar) </a:t>
            </a:r>
            <a:b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dirty="0">
                <a:solidFill>
                  <a:srgbClr val="201F1E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possible online video conference with each student) 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AU" dirty="0">
              <a:solidFill>
                <a:srgbClr val="201F1E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AU" sz="5700" b="1" i="1" dirty="0">
                <a:solidFill>
                  <a:srgbClr val="201F1E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Introductory task </a:t>
            </a:r>
            <a:br>
              <a:rPr lang="en-AU" sz="5700" b="1" i="1" dirty="0">
                <a:solidFill>
                  <a:srgbClr val="201F1E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AU" sz="5700" b="1" i="1" dirty="0">
                <a:solidFill>
                  <a:srgbClr val="201F1E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	….. watch, and take note ! </a:t>
            </a:r>
          </a:p>
          <a:p>
            <a:pPr marL="0" indent="0">
              <a:spcAft>
                <a:spcPts val="0"/>
              </a:spcAft>
              <a:buNone/>
            </a:pPr>
            <a:br>
              <a:rPr lang="en-AU" sz="51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</a:br>
            <a:r>
              <a:rPr lang="en-AU" sz="5100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https://www.youtube.com/watch?v=Iwpi1Lm6dFo</a:t>
            </a:r>
            <a:endParaRPr lang="en-AU" sz="5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br>
              <a:rPr lang="en-AU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20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2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AU" sz="20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be inspired by the rest of the PowerPoint you are currently watching !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299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365125"/>
            <a:ext cx="5275386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b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000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3 … </a:t>
            </a:r>
            <a:br>
              <a:rPr lang="en-AU" sz="2700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200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reflection on PLP learning</a:t>
            </a:r>
            <a:br>
              <a:rPr lang="en-AU" sz="2700" b="1" u="sng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27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7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825625"/>
            <a:ext cx="5148775" cy="4912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7200" dirty="0">
                <a:solidFill>
                  <a:srgbClr val="C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0" indent="0" algn="ctr">
              <a:lnSpc>
                <a:spcPct val="107000"/>
              </a:lnSpc>
              <a:buNone/>
            </a:pP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conclusion should include </a:t>
            </a: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 of at least 2 </a:t>
            </a: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you have learnt, during </a:t>
            </a: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PLP, about </a:t>
            </a:r>
          </a:p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32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yourself </a:t>
            </a:r>
            <a:br>
              <a:rPr lang="en-AU" sz="2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25" y="365124"/>
            <a:ext cx="5866229" cy="57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49" y="4770328"/>
            <a:ext cx="1874739" cy="1874739"/>
          </a:xfrm>
        </p:spPr>
      </p:pic>
    </p:spTree>
    <p:extLst>
      <p:ext uri="{BB962C8B-B14F-4D97-AF65-F5344CB8AC3E}">
        <p14:creationId xmlns:p14="http://schemas.microsoft.com/office/powerpoint/2010/main" val="365264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b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presentation</a:t>
            </a:r>
            <a:br>
              <a:rPr lang="en-AU" sz="4000" b="1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presentation will address  </a:t>
            </a:r>
            <a:r>
              <a:rPr lang="en-AU" sz="46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aspects  </a:t>
            </a:r>
            <a:r>
              <a:rPr lang="en-AU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your PLP experience.</a:t>
            </a:r>
            <a:endParaRPr lang="en-AU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PART 1 	  Personal and learning goals 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540385" algn="l"/>
              </a:tabLst>
            </a:pPr>
            <a:b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PART 2 	  Capabilities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630555" algn="l"/>
              </a:tabLst>
            </a:pPr>
            <a:b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PART 3  	  Reflection on PLP learning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6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In each section </a:t>
            </a:r>
            <a:r>
              <a:rPr lang="en-AU" b="1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every dot point must be addressed</a:t>
            </a:r>
            <a:r>
              <a:rPr lang="en-AU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en-AU" sz="2600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in some detail</a:t>
            </a:r>
            <a:br>
              <a:rPr lang="en-AU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br>
              <a:rPr lang="en-AU" b="1" i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59" y="2930545"/>
            <a:ext cx="3217422" cy="190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4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   </a:t>
            </a:r>
            <a:r>
              <a:rPr lang="en-AU" sz="31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scope of presentation</a:t>
            </a:r>
            <a:br>
              <a:rPr lang="en-AU" sz="31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2000" b="1" i="1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Timelines</a:t>
            </a:r>
            <a:br>
              <a:rPr lang="en-AU" b="1" i="1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b="1" i="1" u="sng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suggest you </a:t>
            </a:r>
            <a:r>
              <a:rPr lang="en-AU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AU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br>
              <a:rPr lang="en-AU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AU" sz="3200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least</a:t>
            </a:r>
            <a:r>
              <a:rPr lang="en-AU" sz="32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40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dot point each day.</a:t>
            </a:r>
            <a:br>
              <a:rPr lang="en-AU" sz="40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000" b="1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2400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AU" sz="2000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 to have your presentation finished by mid week 6, Term 2.</a:t>
            </a:r>
            <a:endParaRPr lang="en-A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en-AU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28" y="4149310"/>
            <a:ext cx="24193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			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br>
              <a:rPr lang="en-AU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AU" sz="1600" dirty="0">
                <a:solidFill>
                  <a:prstClr val="black"/>
                </a:solidFill>
                <a:latin typeface="Calibri" panose="020F0502020204030204"/>
              </a:rPr>
              <a:t>		</a:t>
            </a:r>
            <a:r>
              <a:rPr lang="en-AU" sz="4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 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b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ersonal and 						    learning </a:t>
            </a:r>
            <a:b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				    goals</a:t>
            </a:r>
            <a:br>
              <a:rPr lang="en-AU" sz="6000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6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37427"/>
            <a:ext cx="10515600" cy="2139535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10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br>
              <a:rPr lang="en-AU" sz="2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2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r>
              <a:rPr lang="en-AU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br>
              <a:rPr lang="en-AU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</a:t>
            </a:r>
            <a:r>
              <a:rPr lang="en-AU" sz="4000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ersonal and learning goals  </a:t>
            </a:r>
            <a:br>
              <a:rPr lang="en-AU" b="1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    </a:t>
            </a:r>
            <a:r>
              <a:rPr lang="en-AU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AU" sz="17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  <a:endParaRPr lang="en-AU" sz="17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  <a:tabLst>
                <a:tab pos="540385" algn="l"/>
              </a:tabLst>
            </a:pPr>
            <a:endParaRPr lang="en-A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what extent do you feel you have achieved </a:t>
            </a:r>
            <a:r>
              <a:rPr lang="en-AU" sz="440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two original </a:t>
            </a:r>
            <a: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goals?</a:t>
            </a:r>
            <a:b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or made realistic plans to </a:t>
            </a:r>
            <a:b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achieve similar goals in the </a:t>
            </a:r>
            <a:b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future?</a:t>
            </a:r>
            <a:br>
              <a:rPr lang="en-AU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11" y="3311648"/>
            <a:ext cx="2981178" cy="28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0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b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1 … p</a:t>
            </a:r>
            <a:r>
              <a:rPr lang="en-AU" sz="20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ersonal and learning goals</a:t>
            </a:r>
            <a:br>
              <a:rPr lang="en-AU" sz="2200" u="sng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endParaRPr lang="en-A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2753"/>
            <a:ext cx="10515600" cy="431074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br>
              <a:rPr lang="en-AU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2400" i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AU" sz="2000" i="1" dirty="0">
                <a:solidFill>
                  <a:schemeClr val="accent5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dot point must be addressed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AU" sz="2000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b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5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you changed or modified your goals during the PLP? </a:t>
            </a:r>
            <a:br>
              <a:rPr lang="en-AU" sz="5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50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5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so, what new goals have you set?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50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5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and how might you get there?</a:t>
            </a:r>
            <a:br>
              <a:rPr lang="en-AU" sz="5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17" y="771820"/>
            <a:ext cx="4862882" cy="344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AU" sz="18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1 … </a:t>
            </a:r>
            <a:r>
              <a:rPr lang="en-AU" sz="18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p</a:t>
            </a:r>
            <a:r>
              <a:rPr lang="en-AU" sz="18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ersonal and learning goals</a:t>
            </a:r>
            <a:br>
              <a:rPr lang="en-AU" sz="2200" b="1" u="sng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</a:br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tabLst>
                <a:tab pos="760095" algn="l"/>
              </a:tabLst>
            </a:pP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Explain the different ways in which you interacted 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with people (and companies, organisations and 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institutions) during the course of your PLP. 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7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60095" algn="l"/>
              </a:tabLst>
            </a:pP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What sorts of communication methods were 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most/least useful? 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Give examples.</a:t>
            </a:r>
            <a:b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sz="74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760095" algn="l"/>
              </a:tabLst>
            </a:pP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Which people </a:t>
            </a:r>
            <a:r>
              <a:rPr lang="en-AU" sz="7400" dirty="0">
                <a:solidFill>
                  <a:prstClr val="white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(or companies, organisations and </a:t>
            </a:r>
            <a:br>
              <a:rPr lang="en-AU" sz="7400" dirty="0">
                <a:solidFill>
                  <a:prstClr val="white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7400" dirty="0">
                <a:solidFill>
                  <a:prstClr val="white"/>
                </a:solidFill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institutions) </a:t>
            </a:r>
            <a:r>
              <a:rPr lang="en-AU" sz="7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gave you the most useful information?</a:t>
            </a:r>
            <a:endParaRPr lang="en-AU" sz="7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7400" i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7400" i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AU" sz="2000" i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every dot point must be addressed</a:t>
            </a:r>
            <a:endParaRPr lang="en-A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704" y="2388333"/>
            <a:ext cx="2504196" cy="23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4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AU" sz="1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 1 …  p</a:t>
            </a:r>
            <a:r>
              <a:rPr lang="en-AU" sz="1800" b="1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ersonal and learning goals</a:t>
            </a:r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endParaRPr lang="en-AU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endParaRPr lang="en-AU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endParaRPr lang="en-AU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endParaRPr lang="en-AU" dirty="0">
              <a:solidFill>
                <a:schemeClr val="bg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71600" algn="l"/>
              </a:tabLst>
            </a:pPr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might you …</a:t>
            </a:r>
            <a:endParaRPr lang="en-A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done differently if you were to start again trying to achieve your goals?</a:t>
            </a:r>
            <a:endParaRPr lang="en-A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en-AU" dirty="0">
                <a:solidFill>
                  <a:schemeClr val="bg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 to do in the future to continue toward achieving your goals?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411921"/>
            <a:ext cx="195072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3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1275</Words>
  <Application>Microsoft Macintosh PowerPoint</Application>
  <PresentationFormat>Widescreen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Symbol</vt:lpstr>
      <vt:lpstr>Times New Roman</vt:lpstr>
      <vt:lpstr>Trebuchet MS</vt:lpstr>
      <vt:lpstr>Office Theme</vt:lpstr>
      <vt:lpstr>PowerPoint Presentation</vt:lpstr>
      <vt:lpstr> Warning:  boring PowerPoint page  Assessment &amp; Submission  </vt:lpstr>
      <vt:lpstr>        scope of presentation  </vt:lpstr>
      <vt:lpstr>          scope of presentation  </vt:lpstr>
      <vt:lpstr>                      PART 1                                        personal and           learning          goals  </vt:lpstr>
      <vt:lpstr> PART 1…  personal and learning goals   </vt:lpstr>
      <vt:lpstr>         PART 1 … personal and learning goals </vt:lpstr>
      <vt:lpstr>PART 1 … personal and learning goals </vt:lpstr>
      <vt:lpstr>PART 1 …  personal and learning goals</vt:lpstr>
      <vt:lpstr>                                          capabilities  </vt:lpstr>
      <vt:lpstr>PART 2     capabilities   every dot point must be addressed  </vt:lpstr>
      <vt:lpstr>PART 2  …  capabilities       every dot point must be addressed  </vt:lpstr>
      <vt:lpstr>PART 2  capabilities </vt:lpstr>
      <vt:lpstr>  PART 2    capabilities     every dot point must be addressed  </vt:lpstr>
      <vt:lpstr>                                   reflection on PLP learning  </vt:lpstr>
      <vt:lpstr>        every dot point must be addressed                              PART 3  … reflection on PLP learning  </vt:lpstr>
      <vt:lpstr>               PART 3            Reflection on PLP learning  </vt:lpstr>
      <vt:lpstr> PART 3   Reflection on PLP learning  </vt:lpstr>
      <vt:lpstr>PART 3          every dot point must be addressed    reflection on PLP learning        </vt:lpstr>
      <vt:lpstr> PART 3 …  reflection on PLP learning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 2020</dc:title>
  <dc:creator>Kemp, Nikki</dc:creator>
  <cp:lastModifiedBy>Furniss, Sam (Urrbrae Agricultural High School)</cp:lastModifiedBy>
  <cp:revision>187</cp:revision>
  <dcterms:created xsi:type="dcterms:W3CDTF">2020-04-19T12:01:18Z</dcterms:created>
  <dcterms:modified xsi:type="dcterms:W3CDTF">2021-05-27T23:26:48Z</dcterms:modified>
</cp:coreProperties>
</file>