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1" r:id="rId4"/>
    <p:sldId id="257" r:id="rId5"/>
    <p:sldId id="272" r:id="rId6"/>
    <p:sldId id="259" r:id="rId7"/>
    <p:sldId id="263" r:id="rId8"/>
    <p:sldId id="266" r:id="rId9"/>
    <p:sldId id="264" r:id="rId10"/>
    <p:sldId id="265" r:id="rId11"/>
    <p:sldId id="273" r:id="rId12"/>
    <p:sldId id="271" r:id="rId13"/>
    <p:sldId id="270" r:id="rId14"/>
    <p:sldId id="274" r:id="rId15"/>
    <p:sldId id="258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63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F397-0503-4FDA-BD29-9D99F24900B6}" type="datetimeFigureOut">
              <a:rPr lang="en-AU" smtClean="0"/>
              <a:t>10/12/2018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9BE8-D9AE-4302-BC91-D80EE4DFBD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62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mip.gov.au/default.aspx?LMIP/EmploymentProjection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Ghscy7PKo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lis.alberta.ca/media/698070/tiyl-students-web-version-optimized-final.pdf" TargetMode="External"/><Relationship Id="rId3" Type="http://schemas.openxmlformats.org/officeDocument/2006/relationships/hyperlink" Target="https://www.fya.org.au/report/new-work-order" TargetMode="External"/><Relationship Id="rId7" Type="http://schemas.openxmlformats.org/officeDocument/2006/relationships/hyperlink" Target="https://thecusp.com.au/" TargetMode="External"/><Relationship Id="rId12" Type="http://schemas.openxmlformats.org/officeDocument/2006/relationships/hyperlink" Target="http://www.tasc.sa.gov.au/DesktopModules/Bring2mind/DMX/Download.aspx?Command=Core_Download&amp;EntryId=678&amp;PortalId=5&amp;TabId=1047" TargetMode="External"/><Relationship Id="rId2" Type="http://schemas.openxmlformats.org/officeDocument/2006/relationships/hyperlink" Target="http://lmip.gov.au/default.aspx?LMIP/EmploymentProjectio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ews.com.au/finance/work/careers/recruiters-name-the-most-epic-jobseeker-fails-theyve-encountered/news-story/6cf3d9386458b68a77730b5cbaeb5434" TargetMode="External"/><Relationship Id="rId11" Type="http://schemas.openxmlformats.org/officeDocument/2006/relationships/hyperlink" Target="https://www.youtube.com/watch?v=1Ghscy7PKo8" TargetMode="External"/><Relationship Id="rId5" Type="http://schemas.openxmlformats.org/officeDocument/2006/relationships/hyperlink" Target="https://www.fya.org.au/2018/07/03/i-rated-the-4-pieces-of-advice-i-was-given-about-choosing-a-career/" TargetMode="External"/><Relationship Id="rId10" Type="http://schemas.openxmlformats.org/officeDocument/2006/relationships/hyperlink" Target="https://www.youtube.com/watch?v=8OWhGiyR4Ns" TargetMode="External"/><Relationship Id="rId4" Type="http://schemas.openxmlformats.org/officeDocument/2006/relationships/hyperlink" Target="http://www.fya.org.au/wp-content/uploads/2016/04/The-New-Basics_Web_Final.pdf" TargetMode="External"/><Relationship Id="rId9" Type="http://schemas.openxmlformats.org/officeDocument/2006/relationships/hyperlink" Target="https://www.youtube.com/watch?v=8sdUZqOoAq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OWhGiyR4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sdUZqOoAq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The Changing World of Work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2589836"/>
            <a:ext cx="10993546" cy="590321"/>
          </a:xfrm>
        </p:spPr>
        <p:txBody>
          <a:bodyPr/>
          <a:lstStyle/>
          <a:p>
            <a:r>
              <a:rPr lang="en-AU" dirty="0" smtClean="0"/>
              <a:t>How to stay ahead of the curve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98" t="40994" r="56520" b="36440"/>
          <a:stretch/>
        </p:blipFill>
        <p:spPr>
          <a:xfrm>
            <a:off x="7267579" y="3257702"/>
            <a:ext cx="4239569" cy="2321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5272" y="4904509"/>
            <a:ext cx="877455" cy="517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581191" y="3289771"/>
            <a:ext cx="621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Year 10 Personal Learning Plan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Louise Gowers CHC41215 e: louise.gowers988@schools.sa.edu.au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1" r="25151" b="11376"/>
          <a:stretch/>
        </p:blipFill>
        <p:spPr bwMode="auto">
          <a:xfrm>
            <a:off x="184728" y="785091"/>
            <a:ext cx="11813308" cy="5560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90713"/>
            <a:ext cx="4883727" cy="8023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197" y="6428508"/>
            <a:ext cx="1023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lmip.gov.au/default.aspx?LMIP/EmploymentProjections</a:t>
            </a:r>
            <a:r>
              <a:rPr lang="en-AU" dirty="0" smtClean="0"/>
              <a:t>   Retrieved November 18, 2018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6816436" y="1764145"/>
            <a:ext cx="5033819" cy="350058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7001164" y="2170545"/>
            <a:ext cx="453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Government information with the processes  explained.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Presents data that is gathered regularly and updated.</a:t>
            </a:r>
            <a:br>
              <a:rPr lang="en-AU" dirty="0" smtClean="0">
                <a:solidFill>
                  <a:schemeClr val="bg1"/>
                </a:solidFill>
              </a:rPr>
            </a:br>
            <a:endParaRPr lang="en-AU" dirty="0" smtClean="0">
              <a:solidFill>
                <a:schemeClr val="bg1"/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Available for all regions across Australia. </a:t>
            </a:r>
            <a:br>
              <a:rPr lang="en-AU" dirty="0" smtClean="0">
                <a:solidFill>
                  <a:schemeClr val="bg1"/>
                </a:solidFill>
              </a:rPr>
            </a:b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Ghscy7PKo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8509" y="1196109"/>
            <a:ext cx="9153236" cy="51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91" y="877455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tx2"/>
                </a:solidFill>
              </a:rPr>
              <a:t>Skills employers are looking for.</a:t>
            </a:r>
          </a:p>
          <a:p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836" y="1468583"/>
            <a:ext cx="26231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tx2"/>
                </a:solidFill>
              </a:rPr>
              <a:t>Digital Literacy</a:t>
            </a:r>
          </a:p>
          <a:p>
            <a:r>
              <a:rPr lang="en-AU" sz="2400" dirty="0">
                <a:solidFill>
                  <a:schemeClr val="tx2"/>
                </a:solidFill>
              </a:rPr>
              <a:t>Financial Literacy</a:t>
            </a:r>
          </a:p>
          <a:p>
            <a:r>
              <a:rPr lang="en-AU" sz="2400" dirty="0">
                <a:solidFill>
                  <a:schemeClr val="tx2"/>
                </a:solidFill>
              </a:rPr>
              <a:t>Critical Thinking</a:t>
            </a:r>
          </a:p>
          <a:p>
            <a:r>
              <a:rPr lang="en-AU" sz="2400" dirty="0">
                <a:solidFill>
                  <a:schemeClr val="tx2"/>
                </a:solidFill>
              </a:rPr>
              <a:t>Presentation  Skills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80291" y="3207581"/>
            <a:ext cx="1126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tx2"/>
                </a:solidFill>
              </a:rPr>
              <a:t>Skills you need to get a job and keep a job.</a:t>
            </a:r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962" y="3882057"/>
            <a:ext cx="5394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Communication – verbal and written</a:t>
            </a:r>
          </a:p>
          <a:p>
            <a:r>
              <a:rPr lang="en-AU" sz="2400" dirty="0" smtClean="0">
                <a:solidFill>
                  <a:schemeClr val="tx2"/>
                </a:solidFill>
              </a:rPr>
              <a:t>Motivation</a:t>
            </a:r>
          </a:p>
          <a:p>
            <a:r>
              <a:rPr lang="en-AU" sz="2400" dirty="0" smtClean="0">
                <a:solidFill>
                  <a:schemeClr val="tx2"/>
                </a:solidFill>
              </a:rPr>
              <a:t>Reliability</a:t>
            </a:r>
          </a:p>
          <a:p>
            <a:r>
              <a:rPr lang="en-AU" sz="2400" dirty="0" smtClean="0">
                <a:solidFill>
                  <a:schemeClr val="tx2"/>
                </a:solidFill>
              </a:rPr>
              <a:t>Teamwork</a:t>
            </a:r>
            <a:endParaRPr lang="en-AU" sz="2400" dirty="0">
              <a:solidFill>
                <a:schemeClr val="tx2"/>
              </a:solidFill>
            </a:endParaRPr>
          </a:p>
          <a:p>
            <a:r>
              <a:rPr lang="en-AU" sz="2400" dirty="0" smtClean="0">
                <a:solidFill>
                  <a:schemeClr val="tx2"/>
                </a:solidFill>
              </a:rPr>
              <a:t>Personal Presentation</a:t>
            </a:r>
            <a:br>
              <a:rPr lang="en-AU" sz="2400" dirty="0" smtClean="0">
                <a:solidFill>
                  <a:schemeClr val="tx2"/>
                </a:solidFill>
              </a:rPr>
            </a:br>
            <a:r>
              <a:rPr lang="en-AU" sz="2400" dirty="0" smtClean="0">
                <a:solidFill>
                  <a:schemeClr val="tx2"/>
                </a:solidFill>
              </a:rPr>
              <a:t>Relevant and up-to-date resumes and application letters </a:t>
            </a:r>
            <a:endParaRPr lang="en-AU" sz="24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96" y="4101005"/>
            <a:ext cx="3187767" cy="19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79418"/>
            <a:ext cx="28725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Change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constant </a:t>
            </a:r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Follow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your heart</a:t>
            </a:r>
          </a:p>
          <a:p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Keep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learning</a:t>
            </a:r>
          </a:p>
          <a:p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Focus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on the journey</a:t>
            </a:r>
          </a:p>
          <a:p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Access your allies</a:t>
            </a:r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4363" y="6469736"/>
            <a:ext cx="74352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/>
              <a:t>(https://alis.alberta.ca&gt; succeed-at-work  ‘Try the High 5 Approach to Succeeding at Work and Life’)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8"/>
          <a:stretch/>
        </p:blipFill>
        <p:spPr>
          <a:xfrm>
            <a:off x="8052377" y="600364"/>
            <a:ext cx="3668568" cy="2216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964" y="711200"/>
            <a:ext cx="1101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5 Points to Remember throughout your career.</a:t>
            </a:r>
            <a:endParaRPr lang="en-A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5723" y="1736106"/>
            <a:ext cx="46366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7030A0"/>
                </a:solidFill>
              </a:rPr>
              <a:t>Opportunities arise during times of change. Be flexible, versatile and adaptable.</a:t>
            </a:r>
            <a:br>
              <a:rPr lang="en-AU" sz="1600" b="1" dirty="0" smtClean="0">
                <a:solidFill>
                  <a:srgbClr val="7030A0"/>
                </a:solidFill>
              </a:rPr>
            </a:br>
            <a:endParaRPr lang="en-AU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0070C0"/>
                </a:solidFill>
              </a:rPr>
              <a:t>The pursuit of dreams provides motivation and direction. You do better when you do the things you love.</a:t>
            </a:r>
            <a:br>
              <a:rPr lang="en-AU" sz="1600" b="1" dirty="0" smtClean="0">
                <a:solidFill>
                  <a:srgbClr val="0070C0"/>
                </a:solidFill>
              </a:rPr>
            </a:br>
            <a:endParaRPr lang="en-AU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FF0000"/>
                </a:solidFill>
              </a:rPr>
              <a:t>Learning in all contexts is a lifelong process. This is a continuous cycle throughout your career.</a:t>
            </a:r>
            <a:br>
              <a:rPr lang="en-AU" sz="1600" b="1" dirty="0" smtClean="0">
                <a:solidFill>
                  <a:srgbClr val="FF0000"/>
                </a:solidFill>
              </a:rPr>
            </a:br>
            <a:endParaRPr lang="en-AU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110" y="4409298"/>
            <a:ext cx="3971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FFC000"/>
                </a:solidFill>
              </a:rPr>
              <a:t>Career building requires goals that are set for the long-term as well as the small steps along the way</a:t>
            </a:r>
            <a:r>
              <a:rPr lang="en-AU" sz="1600" b="1" dirty="0" smtClean="0">
                <a:solidFill>
                  <a:srgbClr val="FFC000"/>
                </a:solidFill>
              </a:rPr>
              <a:t>.</a:t>
            </a:r>
            <a:br>
              <a:rPr lang="en-AU" sz="1600" b="1" dirty="0" smtClean="0">
                <a:solidFill>
                  <a:srgbClr val="FFC000"/>
                </a:solidFill>
              </a:rPr>
            </a:br>
            <a:endParaRPr lang="en-AU" sz="16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B050"/>
                </a:solidFill>
              </a:rPr>
              <a:t>There are potential career allies to be found in many places. </a:t>
            </a:r>
            <a:r>
              <a:rPr lang="en-AU" sz="1600" b="1" dirty="0" smtClean="0">
                <a:solidFill>
                  <a:srgbClr val="00B050"/>
                </a:solidFill>
              </a:rPr>
              <a:t/>
            </a:r>
            <a:br>
              <a:rPr lang="en-AU" sz="1600" b="1" dirty="0" smtClean="0">
                <a:solidFill>
                  <a:srgbClr val="00B050"/>
                </a:solidFill>
              </a:rPr>
            </a:br>
            <a:r>
              <a:rPr lang="en-AU" sz="1600" b="1" dirty="0" smtClean="0">
                <a:solidFill>
                  <a:srgbClr val="00B050"/>
                </a:solidFill>
              </a:rPr>
              <a:t>Build </a:t>
            </a:r>
            <a:r>
              <a:rPr lang="en-AU" sz="1600" b="1" dirty="0">
                <a:solidFill>
                  <a:srgbClr val="00B050"/>
                </a:solidFill>
              </a:rPr>
              <a:t>networks and be part of the networks of </a:t>
            </a:r>
            <a:r>
              <a:rPr lang="en-AU" sz="1600" b="1" dirty="0" smtClean="0">
                <a:solidFill>
                  <a:srgbClr val="00B050"/>
                </a:solidFill>
              </a:rPr>
              <a:t>others.</a:t>
            </a:r>
            <a:r>
              <a:rPr lang="en-AU" sz="1600" b="1" dirty="0">
                <a:solidFill>
                  <a:srgbClr val="00B050"/>
                </a:solidFill>
              </a:rPr>
              <a:t/>
            </a:r>
            <a:br>
              <a:rPr lang="en-AU" sz="1600" b="1" dirty="0">
                <a:solidFill>
                  <a:srgbClr val="00B050"/>
                </a:solidFill>
              </a:rPr>
            </a:br>
            <a:endParaRPr lang="en-A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527" y="849745"/>
            <a:ext cx="112406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tx2"/>
                </a:solidFill>
              </a:rPr>
              <a:t>Some Pathway Options:  </a:t>
            </a:r>
            <a:r>
              <a:rPr lang="en-AU" sz="3200" dirty="0" smtClean="0">
                <a:solidFill>
                  <a:schemeClr val="tx2"/>
                </a:solidFill>
              </a:rPr>
              <a:t>So you’re thinking about………</a:t>
            </a:r>
            <a:r>
              <a:rPr lang="en-AU" sz="3600" dirty="0" smtClean="0">
                <a:solidFill>
                  <a:schemeClr val="tx2"/>
                </a:solidFill>
              </a:rPr>
              <a:t/>
            </a:r>
            <a:br>
              <a:rPr lang="en-AU" sz="3600" dirty="0" smtClean="0">
                <a:solidFill>
                  <a:schemeClr val="tx2"/>
                </a:solidFill>
              </a:rPr>
            </a:br>
            <a:endParaRPr lang="en-AU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655" y="1898073"/>
            <a:ext cx="2373745" cy="66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74255" y="1825894"/>
            <a:ext cx="2373745" cy="66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74255" y="1731708"/>
            <a:ext cx="1794625" cy="584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Leaving school and getting a job. 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973" y="1742904"/>
            <a:ext cx="1799707" cy="107721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Finishing Year 12 and going to TAFE or another training organisation .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2402" y="1742904"/>
            <a:ext cx="1805478" cy="584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Finishing Year 12 and going to </a:t>
            </a:r>
            <a:r>
              <a:rPr lang="en-AU" sz="1600" dirty="0" err="1" smtClean="0">
                <a:solidFill>
                  <a:schemeClr val="bg1"/>
                </a:solidFill>
              </a:rPr>
              <a:t>uni.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5773" y="1742904"/>
            <a:ext cx="1615441" cy="107721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Starting an apprenticeship while you’re still at school.</a:t>
            </a:r>
            <a:endParaRPr lang="en-AU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60483" y="2361890"/>
            <a:ext cx="11084" cy="1509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95971" y="2386031"/>
            <a:ext cx="29210" cy="1521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09854" y="2836645"/>
            <a:ext cx="0" cy="1080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554720" y="2866626"/>
            <a:ext cx="3693" cy="1004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527" y="3916795"/>
            <a:ext cx="10735425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Who can I talk to about any of the above?</a:t>
            </a:r>
            <a:endParaRPr lang="en-A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9585845" y="1757686"/>
            <a:ext cx="1639108" cy="584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You’re not really sure.</a:t>
            </a:r>
            <a:endParaRPr lang="en-AU" sz="16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0483851" y="2135258"/>
            <a:ext cx="1" cy="1736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3852" y="4951913"/>
            <a:ext cx="10872760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/>
              <a:t>At School:                              </a:t>
            </a:r>
            <a:r>
              <a:rPr lang="en-AU" dirty="0" smtClean="0"/>
              <a:t>	</a:t>
            </a:r>
            <a:r>
              <a:rPr lang="en-AU" b="1" dirty="0" smtClean="0"/>
              <a:t>In the Skills Centre:                        At Home</a:t>
            </a:r>
            <a:r>
              <a:rPr lang="en-AU" dirty="0" smtClean="0"/>
              <a:t>: friends and family, and others </a:t>
            </a:r>
          </a:p>
          <a:p>
            <a:r>
              <a:rPr lang="en-AU" dirty="0" smtClean="0"/>
              <a:t>Ms Rowe						Mr Ricci												</a:t>
            </a:r>
          </a:p>
          <a:p>
            <a:r>
              <a:rPr lang="en-AU" dirty="0" smtClean="0"/>
              <a:t>Mr Cashel					Ms Harrison</a:t>
            </a:r>
            <a:br>
              <a:rPr lang="en-AU" dirty="0" smtClean="0"/>
            </a:br>
            <a:r>
              <a:rPr lang="en-AU" dirty="0" smtClean="0"/>
              <a:t>Mr Oswald					Ms Gowers	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688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527" y="849745"/>
            <a:ext cx="1124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tx2"/>
                </a:solidFill>
              </a:rPr>
              <a:t>Useful references for starting your Career Journey</a:t>
            </a:r>
            <a:br>
              <a:rPr lang="en-AU" sz="3600" dirty="0" smtClean="0">
                <a:solidFill>
                  <a:schemeClr val="tx2"/>
                </a:solidFill>
              </a:rPr>
            </a:br>
            <a:endParaRPr lang="en-AU" sz="3600" dirty="0">
              <a:solidFill>
                <a:schemeClr val="tx2"/>
              </a:solidFill>
            </a:endParaRPr>
          </a:p>
        </p:txBody>
      </p:sp>
      <p:sp>
        <p:nvSpPr>
          <p:cNvPr id="6" name="AutoShape 2" descr="Image result for skills roa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30" y="4586669"/>
            <a:ext cx="2518352" cy="1654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" y="4928121"/>
            <a:ext cx="2261465" cy="1189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43" y="4928121"/>
            <a:ext cx="2261465" cy="1189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15" y="4586669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57" y="2252803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252802"/>
            <a:ext cx="2085975" cy="2190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" y="2295148"/>
            <a:ext cx="2286000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22" y="22528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6" y="2271671"/>
            <a:ext cx="797090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lmip.gov.au/default.aspx?LMIP/EmploymentProjections</a:t>
            </a:r>
            <a:endParaRPr lang="en-AU" dirty="0" smtClean="0"/>
          </a:p>
          <a:p>
            <a:r>
              <a:rPr lang="en-AU" dirty="0" smtClean="0"/>
              <a:t>FYA publications and links.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www.fya.org.au/report/new-work-order</a:t>
            </a:r>
            <a:endParaRPr lang="en-AU" dirty="0" smtClean="0"/>
          </a:p>
          <a:p>
            <a:r>
              <a:rPr lang="en-AU" dirty="0">
                <a:hlinkClick r:id="rId4"/>
              </a:rPr>
              <a:t>http://</a:t>
            </a:r>
            <a:r>
              <a:rPr lang="en-AU" dirty="0" smtClean="0">
                <a:hlinkClick r:id="rId4"/>
              </a:rPr>
              <a:t>www.fya.org.au/wp-content/uploads/2016/04/The-New-Basics_Web_Final.pdf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40326" y="3360953"/>
            <a:ext cx="82157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5"/>
              </a:rPr>
              <a:t>https</a:t>
            </a:r>
            <a:r>
              <a:rPr lang="en-AU" dirty="0">
                <a:hlinkClick r:id="rId5"/>
              </a:rPr>
              <a:t>://www.fya.org.au/2018/07/03/i-rated-the-4-pieces-of-advice-i-was-given-about-choosing-a-career</a:t>
            </a:r>
            <a:r>
              <a:rPr lang="en-AU" dirty="0" smtClean="0">
                <a:hlinkClick r:id="rId5"/>
              </a:rPr>
              <a:t>/</a:t>
            </a:r>
            <a:endParaRPr lang="en-AU" dirty="0" smtClean="0"/>
          </a:p>
          <a:p>
            <a:r>
              <a:rPr lang="en-AU" dirty="0" smtClean="0"/>
              <a:t>Other resources.</a:t>
            </a:r>
            <a:endParaRPr lang="en-AU" dirty="0"/>
          </a:p>
          <a:p>
            <a:r>
              <a:rPr lang="en-AU" dirty="0">
                <a:hlinkClick r:id="rId6"/>
              </a:rPr>
              <a:t>https://</a:t>
            </a:r>
            <a:r>
              <a:rPr lang="en-AU" dirty="0" smtClean="0">
                <a:hlinkClick r:id="rId6"/>
              </a:rPr>
              <a:t>www.news.com.au/finance/work/careers/recruiters-name-the-most-epic-jobseeker-fails-theyve-encountered/news-story/6cf3d9386458b68a77730b5cbaeb5434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hlinkClick r:id="rId7"/>
              </a:rPr>
              <a:t>https://thecusp.com.au/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>
                <a:hlinkClick r:id="rId8"/>
              </a:rPr>
              <a:t>https://</a:t>
            </a:r>
            <a:r>
              <a:rPr lang="en-AU" dirty="0" smtClean="0">
                <a:hlinkClick r:id="rId8"/>
              </a:rPr>
              <a:t>alis.alberta.ca/media/698070/tiyl-students-web-version-optimized-final.pdf</a:t>
            </a:r>
            <a:endParaRPr lang="en-AU" dirty="0" smtClean="0"/>
          </a:p>
          <a:p>
            <a:r>
              <a:rPr lang="en-AU" dirty="0" smtClean="0"/>
              <a:t>You Tube.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hlinkClick r:id="rId9"/>
              </a:rPr>
              <a:t>https://</a:t>
            </a:r>
            <a:r>
              <a:rPr lang="en-AU" dirty="0" smtClean="0">
                <a:hlinkClick r:id="rId9"/>
              </a:rPr>
              <a:t>www.youtube.com/watch?v=8sdUZqOoAq4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>
                <a:hlinkClick r:id="rId10"/>
              </a:rPr>
              <a:t>https://</a:t>
            </a:r>
            <a:r>
              <a:rPr lang="en-AU" dirty="0" smtClean="0">
                <a:hlinkClick r:id="rId10"/>
              </a:rPr>
              <a:t>www.youtube.com/watch?v=8OWhGiyR4Ns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>
                <a:hlinkClick r:id="rId11"/>
              </a:rPr>
              <a:t>https://</a:t>
            </a:r>
            <a:r>
              <a:rPr lang="en-AU" dirty="0" smtClean="0">
                <a:hlinkClick r:id="rId11"/>
              </a:rPr>
              <a:t>www.youtube.com/watch?v=1Ghscy7PKo8</a:t>
            </a:r>
            <a:endParaRPr lang="en-AU" dirty="0" smtClean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0326" y="1394507"/>
            <a:ext cx="939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Employment data.</a:t>
            </a:r>
          </a:p>
          <a:p>
            <a:r>
              <a:rPr lang="en-AU" dirty="0" smtClean="0">
                <a:hlinkClick r:id="rId12"/>
              </a:rPr>
              <a:t>http</a:t>
            </a:r>
            <a:r>
              <a:rPr lang="en-AU" dirty="0">
                <a:hlinkClick r:id="rId12"/>
              </a:rPr>
              <a:t>://</a:t>
            </a:r>
            <a:r>
              <a:rPr lang="en-AU" dirty="0" smtClean="0">
                <a:hlinkClick r:id="rId12"/>
              </a:rPr>
              <a:t>www.tasc.sa.gov.au/DesktopModules/Bring2mind/DMX/Download.aspx?Command=Core_Download&amp;EntryId=678&amp;PortalId=5&amp;TabId=1047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18606" y="632760"/>
            <a:ext cx="1128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tx2"/>
                </a:solidFill>
              </a:rPr>
              <a:t>References used in this presentation</a:t>
            </a:r>
            <a:r>
              <a:rPr lang="en-AU" dirty="0" smtClean="0"/>
              <a:t>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36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399" y="1302113"/>
            <a:ext cx="110836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What will a career path look like in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Will technology really take over our jobs?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What’s an Entrepreneur?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How can data help guide your future?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smtClean="0"/>
              <a:t>What is helpful on your career journey?</a:t>
            </a:r>
          </a:p>
          <a:p>
            <a:pPr algn="ctr"/>
            <a:endParaRPr lang="en-AU" sz="3600" dirty="0" smtClean="0"/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0" y="4351021"/>
            <a:ext cx="3546763" cy="2360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" y="655782"/>
            <a:ext cx="982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Questions for today:</a:t>
            </a:r>
            <a:endParaRPr lang="en-A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931845"/>
            <a:ext cx="5727105" cy="289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5" y="3756314"/>
            <a:ext cx="6829425" cy="278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400" y="1899315"/>
            <a:ext cx="557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2">
                    <a:lumMod val="75000"/>
                  </a:schemeClr>
                </a:solidFill>
              </a:rPr>
              <a:t>How it used to be. </a:t>
            </a:r>
            <a:endParaRPr lang="en-A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>
            <a:endCxn id="2" idx="3"/>
          </p:cNvCxnSpPr>
          <p:nvPr/>
        </p:nvCxnSpPr>
        <p:spPr>
          <a:xfrm>
            <a:off x="3380509" y="2148697"/>
            <a:ext cx="2604655" cy="122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53335" y="4461008"/>
            <a:ext cx="473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2">
                    <a:lumMod val="75000"/>
                  </a:schemeClr>
                </a:solidFill>
              </a:rPr>
              <a:t>How it is now. </a:t>
            </a:r>
            <a:endParaRPr lang="en-A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420" y="565537"/>
            <a:ext cx="860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Career paths aren’t ladders, they’re more like jungle gyms.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4254" y="6218170"/>
            <a:ext cx="6151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https://alis.alberta.ca/media/698070/tiyl-students-web-version-optimized-final.pdf</a:t>
            </a:r>
          </a:p>
        </p:txBody>
      </p:sp>
    </p:spTree>
    <p:extLst>
      <p:ext uri="{BB962C8B-B14F-4D97-AF65-F5344CB8AC3E}">
        <p14:creationId xmlns:p14="http://schemas.microsoft.com/office/powerpoint/2010/main" val="17824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490" y="748145"/>
            <a:ext cx="1111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Technologies that will change the way we work.</a:t>
            </a:r>
            <a:endParaRPr lang="en-A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8OWhGiyR4N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7201" y="1752024"/>
            <a:ext cx="8571345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sdUZqOoAq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9418" y="1466273"/>
            <a:ext cx="8829964" cy="4966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545" y="729673"/>
            <a:ext cx="1035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Using new technologies in new ways.</a:t>
            </a:r>
            <a:endParaRPr lang="en-A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873" y="757382"/>
            <a:ext cx="1111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</a:rPr>
              <a:t>Technology that leads to new opportunities.</a:t>
            </a:r>
            <a:endParaRPr lang="en-A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8" t="16953" r="20511" b="5867"/>
          <a:stretch/>
        </p:blipFill>
        <p:spPr>
          <a:xfrm>
            <a:off x="1376218" y="1602158"/>
            <a:ext cx="8309639" cy="4608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999" y="6339194"/>
            <a:ext cx="4498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The-New-</a:t>
            </a:r>
            <a:r>
              <a:rPr lang="en-AU" sz="1200" dirty="0" err="1" smtClean="0"/>
              <a:t>Basics_Update_Web</a:t>
            </a:r>
            <a:r>
              <a:rPr lang="en-AU" sz="1200" dirty="0" smtClean="0"/>
              <a:t> </a:t>
            </a:r>
            <a:r>
              <a:rPr lang="en-AU" sz="1200" dirty="0"/>
              <a:t>pdf 2017 (fya.org.au </a:t>
            </a:r>
            <a:r>
              <a:rPr lang="en-AU" sz="1200" dirty="0" smtClean="0"/>
              <a:t>page 5)</a:t>
            </a:r>
            <a:endParaRPr lang="en-AU" sz="1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69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14" t="13299" r="15216" b="8666"/>
          <a:stretch/>
        </p:blipFill>
        <p:spPr>
          <a:xfrm>
            <a:off x="1068406" y="584216"/>
            <a:ext cx="9470286" cy="6063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4400" y="6400800"/>
            <a:ext cx="454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The-New-</a:t>
            </a:r>
            <a:r>
              <a:rPr lang="en-AU" sz="1400" dirty="0" err="1" smtClean="0"/>
              <a:t>Basics_Update_Web</a:t>
            </a:r>
            <a:r>
              <a:rPr lang="en-AU" sz="1400" dirty="0" smtClean="0"/>
              <a:t> pdf 2017 (fya.org.au page10)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225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99" y="766617"/>
            <a:ext cx="7555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chemeClr val="accent1">
                    <a:lumMod val="75000"/>
                  </a:schemeClr>
                </a:solidFill>
              </a:rPr>
              <a:t>EMPLOYMENT 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4800" dirty="0" smtClean="0"/>
              <a:t>Why is it important?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4800" dirty="0" smtClean="0"/>
              <a:t>Where do you find it?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4800" dirty="0" smtClean="0"/>
              <a:t>Can you believe it?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A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43345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Check </a:t>
            </a:r>
            <a:r>
              <a:rPr lang="en-AU" sz="4400" dirty="0"/>
              <a:t>it </a:t>
            </a:r>
            <a:r>
              <a:rPr lang="en-AU" sz="4400" dirty="0" smtClean="0"/>
              <a:t>with </a:t>
            </a:r>
            <a:r>
              <a:rPr lang="en-AU" sz="4400" dirty="0"/>
              <a:t>the C.R.A.P. test</a:t>
            </a:r>
            <a:r>
              <a:rPr lang="en-AU" sz="4400" dirty="0" smtClean="0"/>
              <a:t>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AU" sz="4000" dirty="0" smtClean="0"/>
              <a:t>Currency, Reliability,  Authority,  Purpose/Point of View 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97" y="955962"/>
            <a:ext cx="3161475" cy="27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79"/>
          <a:stretch/>
        </p:blipFill>
        <p:spPr>
          <a:xfrm>
            <a:off x="2105891" y="1520786"/>
            <a:ext cx="7026180" cy="4621396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305055" y="747785"/>
            <a:ext cx="8424936" cy="540134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dirty="0" smtClean="0"/>
              <a:t>Employment Trends</a:t>
            </a:r>
            <a:endParaRPr lang="en-A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66182" y="6142182"/>
            <a:ext cx="423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Source: ABS Interim </a:t>
            </a:r>
            <a:r>
              <a:rPr lang="en-AU" sz="1400" dirty="0" err="1" smtClean="0"/>
              <a:t>TaSC</a:t>
            </a:r>
            <a:r>
              <a:rPr lang="en-AU" sz="1400" dirty="0" smtClean="0"/>
              <a:t> Modelling Directions 2015 Retrieved November 12, 2018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5367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795</TotalTime>
  <Words>408</Words>
  <Application>Microsoft Office PowerPoint</Application>
  <PresentationFormat>Widescreen</PresentationFormat>
  <Paragraphs>82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Wingdings 2</vt:lpstr>
      <vt:lpstr>Dividend</vt:lpstr>
      <vt:lpstr>The Changing World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for Education &amp; Child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World of Work</dc:title>
  <dc:creator>DECD User</dc:creator>
  <cp:lastModifiedBy>Gowers, Louise (Secondary Learners Directorate)</cp:lastModifiedBy>
  <cp:revision>63</cp:revision>
  <dcterms:created xsi:type="dcterms:W3CDTF">2018-11-13T03:53:30Z</dcterms:created>
  <dcterms:modified xsi:type="dcterms:W3CDTF">2018-12-10T11:17:42Z</dcterms:modified>
</cp:coreProperties>
</file>