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79" r:id="rId2"/>
    <p:sldId id="258" r:id="rId3"/>
    <p:sldId id="266" r:id="rId4"/>
    <p:sldId id="273" r:id="rId5"/>
    <p:sldId id="274" r:id="rId6"/>
    <p:sldId id="275" r:id="rId7"/>
    <p:sldId id="276" r:id="rId8"/>
    <p:sldId id="270" r:id="rId9"/>
    <p:sldId id="277" r:id="rId10"/>
    <p:sldId id="278" r:id="rId11"/>
    <p:sldId id="267" r:id="rId12"/>
    <p:sldId id="257" r:id="rId13"/>
    <p:sldId id="269" r:id="rId14"/>
    <p:sldId id="256" r:id="rId15"/>
    <p:sldId id="259" r:id="rId16"/>
    <p:sldId id="260" r:id="rId17"/>
    <p:sldId id="261" r:id="rId18"/>
    <p:sldId id="262" r:id="rId19"/>
    <p:sldId id="263" r:id="rId20"/>
    <p:sldId id="264" r:id="rId21"/>
    <p:sldId id="26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800" autoAdjust="0"/>
  </p:normalViewPr>
  <p:slideViewPr>
    <p:cSldViewPr>
      <p:cViewPr varScale="1">
        <p:scale>
          <a:sx n="32" d="100"/>
          <a:sy n="32" d="100"/>
        </p:scale>
        <p:origin x="1444" y="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24D7BCD-296D-4B34-B9B8-80495267DCE9}" type="datetimeFigureOut">
              <a:rPr lang="en-AU" smtClean="0"/>
              <a:t>17/01/2019</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89D1B52-88F0-414F-85A1-DCEB3A0F342F}" type="slidenum">
              <a:rPr lang="en-AU" smtClean="0"/>
              <a:t>‹#›</a:t>
            </a:fld>
            <a:endParaRPr lang="en-AU"/>
          </a:p>
        </p:txBody>
      </p:sp>
    </p:spTree>
    <p:extLst>
      <p:ext uri="{BB962C8B-B14F-4D97-AF65-F5344CB8AC3E}">
        <p14:creationId xmlns:p14="http://schemas.microsoft.com/office/powerpoint/2010/main" val="3129062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Why is it a formal arrangement? – Insurance, prepare to prevent any harm to those involved</a:t>
            </a:r>
          </a:p>
          <a:p>
            <a:endParaRPr lang="en-US" sz="160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a:t>What is a work placement provider? Boss,</a:t>
            </a:r>
            <a:r>
              <a:rPr lang="en-US" sz="1600" baseline="0" dirty="0"/>
              <a:t> business owner, employer, </a:t>
            </a:r>
            <a:r>
              <a:rPr lang="en-US" sz="1600" baseline="0" dirty="0" err="1"/>
              <a:t>PCBU</a:t>
            </a:r>
            <a:r>
              <a:rPr lang="en-US" sz="1600" baseline="0" dirty="0"/>
              <a:t> (Person Conducting a Business or Undertaking)</a:t>
            </a:r>
            <a:endParaRPr lang="en-AU" sz="1600" dirty="0"/>
          </a:p>
          <a:p>
            <a:endParaRPr lang="en-US" sz="1600" dirty="0"/>
          </a:p>
          <a:p>
            <a:r>
              <a:rPr lang="en-US" sz="1600" dirty="0"/>
              <a:t>Why can’t you be paid? – insurance arrangements change - if the boss has been paying you, the company could be liable under the Civil Liberty Act,</a:t>
            </a:r>
            <a:r>
              <a:rPr lang="en-US" sz="1600" baseline="0" dirty="0"/>
              <a:t> if </a:t>
            </a:r>
            <a:r>
              <a:rPr lang="en-US" sz="1600" dirty="0"/>
              <a:t>you cause</a:t>
            </a:r>
            <a:r>
              <a:rPr lang="en-US" sz="1600" baseline="0" dirty="0"/>
              <a:t> loss or damage</a:t>
            </a:r>
            <a:r>
              <a:rPr lang="en-US" sz="1600" dirty="0"/>
              <a:t>.</a:t>
            </a:r>
          </a:p>
        </p:txBody>
      </p:sp>
      <p:sp>
        <p:nvSpPr>
          <p:cNvPr id="4" name="Slide Number Placeholder 3"/>
          <p:cNvSpPr>
            <a:spLocks noGrp="1"/>
          </p:cNvSpPr>
          <p:nvPr>
            <p:ph type="sldNum" sz="quarter" idx="10"/>
          </p:nvPr>
        </p:nvSpPr>
        <p:spPr/>
        <p:txBody>
          <a:bodyPr/>
          <a:lstStyle/>
          <a:p>
            <a:fld id="{E9EE0CC6-B1AA-4275-B11A-4DA087168A6C}" type="slidenum">
              <a:rPr lang="en-AU" smtClean="0"/>
              <a:t>1</a:t>
            </a:fld>
            <a:endParaRPr lang="en-AU" dirty="0"/>
          </a:p>
        </p:txBody>
      </p:sp>
    </p:spTree>
    <p:extLst>
      <p:ext uri="{BB962C8B-B14F-4D97-AF65-F5344CB8AC3E}">
        <p14:creationId xmlns:p14="http://schemas.microsoft.com/office/powerpoint/2010/main" val="288372214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9EE0CC6-B1AA-4275-B11A-4DA087168A6C}" type="slidenum">
              <a:rPr lang="en-AU" smtClean="0"/>
              <a:t>10</a:t>
            </a:fld>
            <a:endParaRPr lang="en-AU" dirty="0"/>
          </a:p>
        </p:txBody>
      </p:sp>
    </p:spTree>
    <p:extLst>
      <p:ext uri="{BB962C8B-B14F-4D97-AF65-F5344CB8AC3E}">
        <p14:creationId xmlns:p14="http://schemas.microsoft.com/office/powerpoint/2010/main" val="293520865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9EE0CC6-B1AA-4275-B11A-4DA087168A6C}" type="slidenum">
              <a:rPr lang="en-AU" smtClean="0"/>
              <a:t>11</a:t>
            </a:fld>
            <a:endParaRPr lang="en-AU" dirty="0"/>
          </a:p>
        </p:txBody>
      </p:sp>
    </p:spTree>
    <p:extLst>
      <p:ext uri="{BB962C8B-B14F-4D97-AF65-F5344CB8AC3E}">
        <p14:creationId xmlns:p14="http://schemas.microsoft.com/office/powerpoint/2010/main" val="103302810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89D1B52-88F0-414F-85A1-DCEB3A0F342F}" type="slidenum">
              <a:rPr lang="en-AU" smtClean="0"/>
              <a:t>12</a:t>
            </a:fld>
            <a:endParaRPr lang="en-AU"/>
          </a:p>
        </p:txBody>
      </p:sp>
    </p:spTree>
    <p:extLst>
      <p:ext uri="{BB962C8B-B14F-4D97-AF65-F5344CB8AC3E}">
        <p14:creationId xmlns:p14="http://schemas.microsoft.com/office/powerpoint/2010/main" val="24896876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u="sng" baseline="0" dirty="0"/>
              <a:t>How do we know that you understand the Essential Learnings?</a:t>
            </a:r>
          </a:p>
          <a:p>
            <a:r>
              <a:rPr lang="en-US" baseline="0" dirty="0"/>
              <a:t>We have given you some background information and suggested ways to try to ensure that you are safe.</a:t>
            </a:r>
          </a:p>
          <a:p>
            <a:r>
              <a:rPr lang="en-US" baseline="0" dirty="0"/>
              <a:t>Now we will test your understanding by getting you to answer questions about some Case Study Scenarios.</a:t>
            </a:r>
          </a:p>
          <a:p>
            <a:r>
              <a:rPr lang="en-US" baseline="0" dirty="0"/>
              <a:t>These are like stories – bits of information about a person in a workplace situation. Some are real, some are made up but could happen.</a:t>
            </a:r>
          </a:p>
          <a:p>
            <a:endParaRPr lang="en-AU" dirty="0"/>
          </a:p>
        </p:txBody>
      </p:sp>
      <p:sp>
        <p:nvSpPr>
          <p:cNvPr id="4" name="Slide Number Placeholder 3"/>
          <p:cNvSpPr>
            <a:spLocks noGrp="1"/>
          </p:cNvSpPr>
          <p:nvPr>
            <p:ph type="sldNum" sz="quarter" idx="10"/>
          </p:nvPr>
        </p:nvSpPr>
        <p:spPr/>
        <p:txBody>
          <a:bodyPr/>
          <a:lstStyle/>
          <a:p>
            <a:fld id="{E9EE0CC6-B1AA-4275-B11A-4DA087168A6C}" type="slidenum">
              <a:rPr lang="en-AU" smtClean="0"/>
              <a:t>13</a:t>
            </a:fld>
            <a:endParaRPr lang="en-AU" dirty="0"/>
          </a:p>
        </p:txBody>
      </p:sp>
    </p:spTree>
    <p:extLst>
      <p:ext uri="{BB962C8B-B14F-4D97-AF65-F5344CB8AC3E}">
        <p14:creationId xmlns:p14="http://schemas.microsoft.com/office/powerpoint/2010/main" val="125546194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89D1B52-88F0-414F-85A1-DCEB3A0F342F}" type="slidenum">
              <a:rPr lang="en-AU" smtClean="0"/>
              <a:t>14</a:t>
            </a:fld>
            <a:endParaRPr lang="en-AU"/>
          </a:p>
        </p:txBody>
      </p:sp>
    </p:spTree>
    <p:extLst>
      <p:ext uri="{BB962C8B-B14F-4D97-AF65-F5344CB8AC3E}">
        <p14:creationId xmlns:p14="http://schemas.microsoft.com/office/powerpoint/2010/main" val="11127517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89D1B52-88F0-414F-85A1-DCEB3A0F342F}" type="slidenum">
              <a:rPr lang="en-AU" smtClean="0"/>
              <a:t>15</a:t>
            </a:fld>
            <a:endParaRPr lang="en-AU"/>
          </a:p>
        </p:txBody>
      </p:sp>
    </p:spTree>
    <p:extLst>
      <p:ext uri="{BB962C8B-B14F-4D97-AF65-F5344CB8AC3E}">
        <p14:creationId xmlns:p14="http://schemas.microsoft.com/office/powerpoint/2010/main" val="125886550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89D1B52-88F0-414F-85A1-DCEB3A0F342F}" type="slidenum">
              <a:rPr lang="en-AU" smtClean="0"/>
              <a:t>16</a:t>
            </a:fld>
            <a:endParaRPr lang="en-AU"/>
          </a:p>
        </p:txBody>
      </p:sp>
    </p:spTree>
    <p:extLst>
      <p:ext uri="{BB962C8B-B14F-4D97-AF65-F5344CB8AC3E}">
        <p14:creationId xmlns:p14="http://schemas.microsoft.com/office/powerpoint/2010/main" val="339020548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89D1B52-88F0-414F-85A1-DCEB3A0F342F}" type="slidenum">
              <a:rPr lang="en-AU" smtClean="0"/>
              <a:t>17</a:t>
            </a:fld>
            <a:endParaRPr lang="en-AU"/>
          </a:p>
        </p:txBody>
      </p:sp>
    </p:spTree>
    <p:extLst>
      <p:ext uri="{BB962C8B-B14F-4D97-AF65-F5344CB8AC3E}">
        <p14:creationId xmlns:p14="http://schemas.microsoft.com/office/powerpoint/2010/main" val="197404697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89D1B52-88F0-414F-85A1-DCEB3A0F342F}" type="slidenum">
              <a:rPr lang="en-AU" smtClean="0"/>
              <a:t>18</a:t>
            </a:fld>
            <a:endParaRPr lang="en-AU"/>
          </a:p>
        </p:txBody>
      </p:sp>
    </p:spTree>
    <p:extLst>
      <p:ext uri="{BB962C8B-B14F-4D97-AF65-F5344CB8AC3E}">
        <p14:creationId xmlns:p14="http://schemas.microsoft.com/office/powerpoint/2010/main" val="6895259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89D1B52-88F0-414F-85A1-DCEB3A0F342F}" type="slidenum">
              <a:rPr lang="en-AU" smtClean="0"/>
              <a:t>19</a:t>
            </a:fld>
            <a:endParaRPr lang="en-AU"/>
          </a:p>
        </p:txBody>
      </p:sp>
    </p:spTree>
    <p:extLst>
      <p:ext uri="{BB962C8B-B14F-4D97-AF65-F5344CB8AC3E}">
        <p14:creationId xmlns:p14="http://schemas.microsoft.com/office/powerpoint/2010/main" val="18902668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u="none" baseline="0" dirty="0"/>
              <a:t>We know that we need to make sure that the workplace provider (employer/</a:t>
            </a:r>
            <a:r>
              <a:rPr lang="en-US" sz="1600" u="none" baseline="0" dirty="0" err="1"/>
              <a:t>PCBU</a:t>
            </a:r>
            <a:r>
              <a:rPr lang="en-US" sz="1600" u="none" baseline="0" dirty="0"/>
              <a:t>) knows their rights and responsibilities,</a:t>
            </a:r>
          </a:p>
          <a:p>
            <a:r>
              <a:rPr lang="en-US" sz="1600" u="none" baseline="0" dirty="0"/>
              <a:t>That your family understands everyone’s roles and responsibilities</a:t>
            </a:r>
          </a:p>
          <a:p>
            <a:r>
              <a:rPr lang="en-US" sz="1600" u="none" baseline="0" dirty="0"/>
              <a:t>That YOU understand everyone’s roles and responsibilities AND your rights and responsibilities</a:t>
            </a:r>
          </a:p>
          <a:p>
            <a:endParaRPr lang="en-US" sz="500" u="sng" baseline="0" dirty="0"/>
          </a:p>
          <a:p>
            <a:r>
              <a:rPr lang="en-US" sz="1600" u="sng" baseline="0" dirty="0"/>
              <a:t>How do we know that you understand the Essential Learnings?</a:t>
            </a:r>
            <a:endParaRPr lang="en-US" sz="500" u="sng" baseline="0" dirty="0"/>
          </a:p>
          <a:p>
            <a:r>
              <a:rPr lang="en-US" sz="1600" baseline="0" dirty="0"/>
              <a:t>We have given you some background information and suggested ways to try to ensure that you are safe.</a:t>
            </a:r>
          </a:p>
          <a:p>
            <a:r>
              <a:rPr lang="en-US" sz="1600" baseline="0" dirty="0"/>
              <a:t>Now we will test your understanding by getting you to answer questions about some Case Study Scenarios.</a:t>
            </a:r>
          </a:p>
          <a:p>
            <a:r>
              <a:rPr lang="en-US" sz="1600" baseline="0" dirty="0"/>
              <a:t>These are like stories – bits of information about a person in a workplace situation. Some are real, some are made up but could happen.</a:t>
            </a:r>
          </a:p>
          <a:p>
            <a:endParaRPr lang="en-US" sz="500" baseline="0" dirty="0"/>
          </a:p>
          <a:p>
            <a:r>
              <a:rPr lang="en-US" sz="1600" baseline="0" dirty="0"/>
              <a:t>Person Conducting a Business or Undertaking</a:t>
            </a:r>
          </a:p>
        </p:txBody>
      </p:sp>
      <p:sp>
        <p:nvSpPr>
          <p:cNvPr id="4" name="Slide Number Placeholder 3"/>
          <p:cNvSpPr>
            <a:spLocks noGrp="1"/>
          </p:cNvSpPr>
          <p:nvPr>
            <p:ph type="sldNum" sz="quarter" idx="10"/>
          </p:nvPr>
        </p:nvSpPr>
        <p:spPr/>
        <p:txBody>
          <a:bodyPr/>
          <a:lstStyle/>
          <a:p>
            <a:fld id="{E9EE0CC6-B1AA-4275-B11A-4DA087168A6C}" type="slidenum">
              <a:rPr lang="en-AU" smtClean="0"/>
              <a:t>2</a:t>
            </a:fld>
            <a:endParaRPr lang="en-AU" dirty="0"/>
          </a:p>
        </p:txBody>
      </p:sp>
    </p:spTree>
    <p:extLst>
      <p:ext uri="{BB962C8B-B14F-4D97-AF65-F5344CB8AC3E}">
        <p14:creationId xmlns:p14="http://schemas.microsoft.com/office/powerpoint/2010/main" val="347229654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a:p>
        </p:txBody>
      </p:sp>
      <p:sp>
        <p:nvSpPr>
          <p:cNvPr id="4" name="Slide Number Placeholder 3"/>
          <p:cNvSpPr>
            <a:spLocks noGrp="1"/>
          </p:cNvSpPr>
          <p:nvPr>
            <p:ph type="sldNum" sz="quarter" idx="10"/>
          </p:nvPr>
        </p:nvSpPr>
        <p:spPr/>
        <p:txBody>
          <a:bodyPr/>
          <a:lstStyle/>
          <a:p>
            <a:fld id="{389D1B52-88F0-414F-85A1-DCEB3A0F342F}" type="slidenum">
              <a:rPr lang="en-AU" smtClean="0"/>
              <a:t>20</a:t>
            </a:fld>
            <a:endParaRPr lang="en-AU"/>
          </a:p>
        </p:txBody>
      </p:sp>
    </p:spTree>
    <p:extLst>
      <p:ext uri="{BB962C8B-B14F-4D97-AF65-F5344CB8AC3E}">
        <p14:creationId xmlns:p14="http://schemas.microsoft.com/office/powerpoint/2010/main" val="24076390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389D1B52-88F0-414F-85A1-DCEB3A0F342F}" type="slidenum">
              <a:rPr lang="en-AU" smtClean="0"/>
              <a:t>21</a:t>
            </a:fld>
            <a:endParaRPr lang="en-AU"/>
          </a:p>
        </p:txBody>
      </p:sp>
    </p:spTree>
    <p:extLst>
      <p:ext uri="{BB962C8B-B14F-4D97-AF65-F5344CB8AC3E}">
        <p14:creationId xmlns:p14="http://schemas.microsoft.com/office/powerpoint/2010/main" val="11636034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Example: if you touch live electrical wires,</a:t>
            </a:r>
            <a:r>
              <a:rPr lang="en-US" sz="1600" baseline="0" dirty="0"/>
              <a:t> you will adversely affect the health or safety of yourself and you could affect another person if they try to help you, because you </a:t>
            </a:r>
            <a:r>
              <a:rPr lang="en-US" sz="1600" u="sng" baseline="0" dirty="0"/>
              <a:t>did</a:t>
            </a:r>
            <a:r>
              <a:rPr lang="en-US" sz="1600" baseline="0" dirty="0"/>
              <a:t> something you shouldn’t have done</a:t>
            </a:r>
            <a:endParaRPr lang="en-US" sz="1600" dirty="0"/>
          </a:p>
          <a:p>
            <a:endParaRPr lang="en-US" sz="1600" dirty="0"/>
          </a:p>
          <a:p>
            <a:r>
              <a:rPr lang="en-US" sz="1600" dirty="0"/>
              <a:t>Example: if you spill cooking oil on the floor and don’t clean it up, and/or</a:t>
            </a:r>
            <a:r>
              <a:rPr lang="en-US" sz="1600" baseline="0" dirty="0"/>
              <a:t> don’t put up a warning sign, you could adversely affect the health or safety of yourself or another person because you </a:t>
            </a:r>
            <a:r>
              <a:rPr lang="en-US" sz="1600" u="sng" baseline="0" dirty="0"/>
              <a:t>haven’t done </a:t>
            </a:r>
            <a:r>
              <a:rPr lang="en-US" sz="1600" baseline="0" dirty="0"/>
              <a:t>something</a:t>
            </a:r>
          </a:p>
          <a:p>
            <a:endParaRPr lang="en-AU" dirty="0"/>
          </a:p>
        </p:txBody>
      </p:sp>
      <p:sp>
        <p:nvSpPr>
          <p:cNvPr id="4" name="Slide Number Placeholder 3"/>
          <p:cNvSpPr>
            <a:spLocks noGrp="1"/>
          </p:cNvSpPr>
          <p:nvPr>
            <p:ph type="sldNum" sz="quarter" idx="10"/>
          </p:nvPr>
        </p:nvSpPr>
        <p:spPr/>
        <p:txBody>
          <a:bodyPr/>
          <a:lstStyle/>
          <a:p>
            <a:fld id="{E9EE0CC6-B1AA-4275-B11A-4DA087168A6C}" type="slidenum">
              <a:rPr lang="en-AU" smtClean="0"/>
              <a:t>3</a:t>
            </a:fld>
            <a:endParaRPr lang="en-AU"/>
          </a:p>
        </p:txBody>
      </p:sp>
    </p:spTree>
    <p:extLst>
      <p:ext uri="{BB962C8B-B14F-4D97-AF65-F5344CB8AC3E}">
        <p14:creationId xmlns:p14="http://schemas.microsoft.com/office/powerpoint/2010/main" val="14362638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What does “equality of opportunity” mean?</a:t>
            </a:r>
          </a:p>
          <a:p>
            <a:r>
              <a:rPr lang="en-US" sz="1600" baseline="0" dirty="0"/>
              <a:t>Everyone is treated the same </a:t>
            </a:r>
            <a:r>
              <a:rPr lang="en-US" sz="1600" u="sng" baseline="0" dirty="0"/>
              <a:t>and</a:t>
            </a:r>
            <a:r>
              <a:rPr lang="en-US" sz="1600" baseline="0" dirty="0"/>
              <a:t> is treated fairly.  </a:t>
            </a:r>
          </a:p>
          <a:p>
            <a:endParaRPr lang="en-US" sz="1600" baseline="0" dirty="0"/>
          </a:p>
          <a:p>
            <a:r>
              <a:rPr lang="en-US" sz="1600" baseline="0" dirty="0"/>
              <a:t>If treating them the same means it isn’t fair, then they may need to be treated differently to ensure that their </a:t>
            </a:r>
            <a:r>
              <a:rPr lang="en-US" sz="1600" u="sng" baseline="0" dirty="0"/>
              <a:t>opportunity</a:t>
            </a:r>
            <a:r>
              <a:rPr lang="en-US" sz="1600" baseline="0" dirty="0"/>
              <a:t> to do something is equal.</a:t>
            </a:r>
          </a:p>
          <a:p>
            <a:endParaRPr lang="en-US" sz="1600" baseline="0" dirty="0"/>
          </a:p>
          <a:p>
            <a:r>
              <a:rPr lang="en-US" sz="1600" u="sng" baseline="0" dirty="0"/>
              <a:t>Example: </a:t>
            </a:r>
            <a:r>
              <a:rPr lang="en-US" sz="1600" baseline="0" dirty="0"/>
              <a:t>400m running race – if we treat everyone the same they would start at the same place. </a:t>
            </a:r>
          </a:p>
          <a:p>
            <a:r>
              <a:rPr lang="en-US" sz="1600" baseline="0" dirty="0"/>
              <a:t>But we know that the outside lanes have further to run so we stagger the start.</a:t>
            </a:r>
          </a:p>
          <a:p>
            <a:endParaRPr lang="en-US" sz="1600" baseline="0" dirty="0"/>
          </a:p>
          <a:p>
            <a:r>
              <a:rPr lang="en-US" sz="1600" u="sng" baseline="0" dirty="0"/>
              <a:t>Example: </a:t>
            </a:r>
            <a:r>
              <a:rPr lang="en-US" sz="1600" baseline="0" dirty="0"/>
              <a:t>If the entrance to a workplace has steps we are treating everyone as if they can walk up those steps.</a:t>
            </a:r>
          </a:p>
          <a:p>
            <a:r>
              <a:rPr lang="en-US" sz="1600" baseline="0" dirty="0"/>
              <a:t>But if a person is in a wheelchair that isn’t fair, so we need to provide some way for them to access that building (ramp, different entrance with no steps)</a:t>
            </a:r>
          </a:p>
          <a:p>
            <a:endParaRPr lang="en-AU" dirty="0"/>
          </a:p>
        </p:txBody>
      </p:sp>
      <p:sp>
        <p:nvSpPr>
          <p:cNvPr id="4" name="Slide Number Placeholder 3"/>
          <p:cNvSpPr>
            <a:spLocks noGrp="1"/>
          </p:cNvSpPr>
          <p:nvPr>
            <p:ph type="sldNum" sz="quarter" idx="10"/>
          </p:nvPr>
        </p:nvSpPr>
        <p:spPr/>
        <p:txBody>
          <a:bodyPr/>
          <a:lstStyle/>
          <a:p>
            <a:fld id="{E9EE0CC6-B1AA-4275-B11A-4DA087168A6C}" type="slidenum">
              <a:rPr lang="en-AU" smtClean="0"/>
              <a:t>4</a:t>
            </a:fld>
            <a:endParaRPr lang="en-AU" dirty="0"/>
          </a:p>
        </p:txBody>
      </p:sp>
    </p:spTree>
    <p:extLst>
      <p:ext uri="{BB962C8B-B14F-4D97-AF65-F5344CB8AC3E}">
        <p14:creationId xmlns:p14="http://schemas.microsoft.com/office/powerpoint/2010/main" val="14758129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baseline="0" dirty="0"/>
              <a:t>Discrimination – brainstorm types of discrimination  - how many did they get?</a:t>
            </a:r>
          </a:p>
          <a:p>
            <a:endParaRPr lang="en-US" sz="800" baseline="0" dirty="0"/>
          </a:p>
          <a:p>
            <a:r>
              <a:rPr lang="en-US" sz="1600" u="sng" baseline="0" dirty="0"/>
              <a:t>Unpack what they mean:</a:t>
            </a:r>
          </a:p>
          <a:p>
            <a:r>
              <a:rPr lang="en-US" sz="1600" baseline="0" dirty="0"/>
              <a:t>Sex – male v female</a:t>
            </a:r>
          </a:p>
          <a:p>
            <a:r>
              <a:rPr lang="en-US" sz="1600" baseline="0" dirty="0"/>
              <a:t>Chosen Gender – is changing or has changed gender</a:t>
            </a:r>
          </a:p>
          <a:p>
            <a:r>
              <a:rPr lang="en-US" sz="1600" baseline="0" dirty="0"/>
              <a:t>Sexuality – </a:t>
            </a:r>
            <a:r>
              <a:rPr lang="en-US" sz="1600" baseline="0" dirty="0" err="1"/>
              <a:t>LGBTQIA</a:t>
            </a:r>
            <a:r>
              <a:rPr lang="en-US" sz="1600" baseline="0" dirty="0"/>
              <a:t> (Lesbian, Gay, Bisexual, Transgender, Queer, Intersex, Asexual)</a:t>
            </a:r>
          </a:p>
          <a:p>
            <a:r>
              <a:rPr lang="en-US" sz="1600" baseline="0" dirty="0"/>
              <a:t>Pregnancy</a:t>
            </a:r>
          </a:p>
          <a:p>
            <a:r>
              <a:rPr lang="en-US" sz="1600" baseline="0" dirty="0"/>
              <a:t>Race – where you are from, your heritage</a:t>
            </a:r>
          </a:p>
          <a:p>
            <a:r>
              <a:rPr lang="en-US" sz="1600" baseline="0" dirty="0"/>
              <a:t>Religion</a:t>
            </a:r>
          </a:p>
          <a:p>
            <a:r>
              <a:rPr lang="en-US" sz="1600" baseline="0" dirty="0"/>
              <a:t>Disability – physical, intellectual, permanent, temporary</a:t>
            </a:r>
          </a:p>
          <a:p>
            <a:r>
              <a:rPr lang="en-US" sz="1600" baseline="0" dirty="0"/>
              <a:t>Age – “too old”, “too young”</a:t>
            </a:r>
          </a:p>
          <a:p>
            <a:endParaRPr lang="en-US" sz="800" baseline="0" dirty="0"/>
          </a:p>
          <a:p>
            <a:r>
              <a:rPr lang="en-US" sz="1600" u="sng" baseline="0" dirty="0"/>
              <a:t>Unpack sexual harassment</a:t>
            </a:r>
          </a:p>
          <a:p>
            <a:endParaRPr lang="en-US" sz="800" u="sng" baseline="0" dirty="0"/>
          </a:p>
          <a:p>
            <a:r>
              <a:rPr lang="en-US" sz="1600" u="sng" baseline="0" dirty="0"/>
              <a:t>Other Acts there to protect us: </a:t>
            </a:r>
            <a:r>
              <a:rPr lang="en-US" sz="1600" i="1" dirty="0"/>
              <a:t>Commonwealth Sex Discrimination Act 1984 , Commonwealth Racial Discrimination Act 1975, Commonwealth</a:t>
            </a:r>
            <a:r>
              <a:rPr lang="en-US" sz="1600" i="1" baseline="0" dirty="0"/>
              <a:t> Disability Discrimination Act 1992</a:t>
            </a:r>
            <a:endParaRPr lang="en-AU" sz="1600" u="sng" dirty="0"/>
          </a:p>
        </p:txBody>
      </p:sp>
      <p:sp>
        <p:nvSpPr>
          <p:cNvPr id="4" name="Slide Number Placeholder 3"/>
          <p:cNvSpPr>
            <a:spLocks noGrp="1"/>
          </p:cNvSpPr>
          <p:nvPr>
            <p:ph type="sldNum" sz="quarter" idx="10"/>
          </p:nvPr>
        </p:nvSpPr>
        <p:spPr/>
        <p:txBody>
          <a:bodyPr/>
          <a:lstStyle/>
          <a:p>
            <a:fld id="{E9EE0CC6-B1AA-4275-B11A-4DA087168A6C}" type="slidenum">
              <a:rPr lang="en-AU" smtClean="0"/>
              <a:t>5</a:t>
            </a:fld>
            <a:endParaRPr lang="en-AU"/>
          </a:p>
        </p:txBody>
      </p:sp>
    </p:spTree>
    <p:extLst>
      <p:ext uri="{BB962C8B-B14F-4D97-AF65-F5344CB8AC3E}">
        <p14:creationId xmlns:p14="http://schemas.microsoft.com/office/powerpoint/2010/main" val="4196385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Note:</a:t>
            </a:r>
            <a:r>
              <a:rPr lang="en-US" sz="1600" baseline="0" dirty="0"/>
              <a:t> some cross over with EO Act – especially regarding sexual harassment and emotional discrimination/harassment</a:t>
            </a:r>
            <a:endParaRPr lang="en-AU" sz="1600" dirty="0"/>
          </a:p>
        </p:txBody>
      </p:sp>
      <p:sp>
        <p:nvSpPr>
          <p:cNvPr id="4" name="Slide Number Placeholder 3"/>
          <p:cNvSpPr>
            <a:spLocks noGrp="1"/>
          </p:cNvSpPr>
          <p:nvPr>
            <p:ph type="sldNum" sz="quarter" idx="10"/>
          </p:nvPr>
        </p:nvSpPr>
        <p:spPr/>
        <p:txBody>
          <a:bodyPr/>
          <a:lstStyle/>
          <a:p>
            <a:fld id="{E9EE0CC6-B1AA-4275-B11A-4DA087168A6C}" type="slidenum">
              <a:rPr lang="en-AU" smtClean="0"/>
              <a:t>6</a:t>
            </a:fld>
            <a:endParaRPr lang="en-AU"/>
          </a:p>
        </p:txBody>
      </p:sp>
    </p:spTree>
    <p:extLst>
      <p:ext uri="{BB962C8B-B14F-4D97-AF65-F5344CB8AC3E}">
        <p14:creationId xmlns:p14="http://schemas.microsoft.com/office/powerpoint/2010/main" val="2940977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600" dirty="0"/>
              <a:t>Some of these points are quite general, some a very specific</a:t>
            </a:r>
          </a:p>
          <a:p>
            <a:r>
              <a:rPr lang="en-US" sz="1600" dirty="0"/>
              <a:t>Brainstorm what they think might be listed as prohibited activities</a:t>
            </a:r>
          </a:p>
          <a:p>
            <a:endParaRPr lang="en-US" sz="1600" dirty="0"/>
          </a:p>
          <a:p>
            <a:r>
              <a:rPr lang="en-US" sz="1600" u="sng" dirty="0"/>
              <a:t>Give examples if needed to explain prohibited activities</a:t>
            </a:r>
          </a:p>
        </p:txBody>
      </p:sp>
      <p:sp>
        <p:nvSpPr>
          <p:cNvPr id="4" name="Slide Number Placeholder 3"/>
          <p:cNvSpPr>
            <a:spLocks noGrp="1"/>
          </p:cNvSpPr>
          <p:nvPr>
            <p:ph type="sldNum" sz="quarter" idx="10"/>
          </p:nvPr>
        </p:nvSpPr>
        <p:spPr/>
        <p:txBody>
          <a:bodyPr/>
          <a:lstStyle/>
          <a:p>
            <a:fld id="{E9EE0CC6-B1AA-4275-B11A-4DA087168A6C}" type="slidenum">
              <a:rPr lang="en-AU" smtClean="0"/>
              <a:t>7</a:t>
            </a:fld>
            <a:endParaRPr lang="en-AU" dirty="0"/>
          </a:p>
        </p:txBody>
      </p:sp>
    </p:spTree>
    <p:extLst>
      <p:ext uri="{BB962C8B-B14F-4D97-AF65-F5344CB8AC3E}">
        <p14:creationId xmlns:p14="http://schemas.microsoft.com/office/powerpoint/2010/main" val="8721675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E9EE0CC6-B1AA-4275-B11A-4DA087168A6C}" type="slidenum">
              <a:rPr lang="en-AU" smtClean="0"/>
              <a:t>8</a:t>
            </a:fld>
            <a:endParaRPr lang="en-AU" dirty="0"/>
          </a:p>
        </p:txBody>
      </p:sp>
    </p:spTree>
    <p:extLst>
      <p:ext uri="{BB962C8B-B14F-4D97-AF65-F5344CB8AC3E}">
        <p14:creationId xmlns:p14="http://schemas.microsoft.com/office/powerpoint/2010/main" val="381288398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t>Risk assessment – try to foresee possible dangers and take appropriate steps to minimise or eliminate the danger.</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t>Ensure staff have the required and necessary skills and abilities to perform their duties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t>Design and implement programs, procedures and rules to ensure the safety of students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t>Know and </a:t>
            </a:r>
            <a:r>
              <a:rPr lang="en-US" sz="1600" baseline="0" dirty="0" err="1"/>
              <a:t>utilise</a:t>
            </a:r>
            <a:r>
              <a:rPr lang="en-US" sz="1600" baseline="0" dirty="0"/>
              <a:t> relevant procedures for dealing with incidents</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aseline="0"/>
          </a:p>
          <a:p>
            <a:pPr marL="0" marR="0" indent="0" algn="l" defTabSz="914400" rtl="0" eaLnBrk="1" fontAlgn="auto" latinLnBrk="0" hangingPunct="1">
              <a:lnSpc>
                <a:spcPct val="100000"/>
              </a:lnSpc>
              <a:spcBef>
                <a:spcPts val="0"/>
              </a:spcBef>
              <a:spcAft>
                <a:spcPts val="0"/>
              </a:spcAft>
              <a:buClrTx/>
              <a:buSzTx/>
              <a:buFontTx/>
              <a:buNone/>
              <a:tabLst/>
              <a:defRPr/>
            </a:pPr>
            <a:r>
              <a:rPr lang="en-US" sz="1600" u="sng" baseline="0"/>
              <a:t>Example: </a:t>
            </a:r>
            <a:r>
              <a:rPr lang="en-US" sz="1600" baseline="0"/>
              <a:t>that’s why Yvonne and Caroline are here!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u="sng" baseline="0"/>
              <a:t>Example</a:t>
            </a:r>
            <a:r>
              <a:rPr lang="en-US" sz="1600" u="sng" baseline="0" dirty="0"/>
              <a:t>: </a:t>
            </a:r>
            <a:r>
              <a:rPr lang="en-US" sz="1600" baseline="0" dirty="0"/>
              <a:t>you wouldn’t let a teacher who wasn’t qualified lead an Outdoor Education Camp or Kayaking expedition</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u="sng" baseline="0" dirty="0"/>
              <a:t>Example: </a:t>
            </a:r>
            <a:r>
              <a:rPr lang="en-US" sz="1600" baseline="0" dirty="0"/>
              <a:t>rules and procedures in Tech Studies, Home Economics, etc.</a:t>
            </a:r>
          </a:p>
          <a:p>
            <a:pPr marL="0" marR="0" indent="0" algn="l" defTabSz="914400" rtl="0" eaLnBrk="1" fontAlgn="auto" latinLnBrk="0" hangingPunct="1">
              <a:lnSpc>
                <a:spcPct val="100000"/>
              </a:lnSpc>
              <a:spcBef>
                <a:spcPts val="0"/>
              </a:spcBef>
              <a:spcAft>
                <a:spcPts val="0"/>
              </a:spcAft>
              <a:buClrTx/>
              <a:buSzTx/>
              <a:buFontTx/>
              <a:buNone/>
              <a:tabLst/>
              <a:defRPr/>
            </a:pPr>
            <a:endParaRPr lang="en-US" sz="800" baseline="0" dirty="0"/>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t>When you are on a work placement your teachers need to try to ensure that the people supervising you are doing the right thing by you.</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baseline="0" dirty="0"/>
              <a:t>i.e. providing a child safe environment</a:t>
            </a:r>
          </a:p>
          <a:p>
            <a:endParaRPr lang="en-AU" sz="1600" dirty="0"/>
          </a:p>
        </p:txBody>
      </p:sp>
      <p:sp>
        <p:nvSpPr>
          <p:cNvPr id="4" name="Slide Number Placeholder 3"/>
          <p:cNvSpPr>
            <a:spLocks noGrp="1"/>
          </p:cNvSpPr>
          <p:nvPr>
            <p:ph type="sldNum" sz="quarter" idx="10"/>
          </p:nvPr>
        </p:nvSpPr>
        <p:spPr/>
        <p:txBody>
          <a:bodyPr/>
          <a:lstStyle/>
          <a:p>
            <a:fld id="{E9EE0CC6-B1AA-4275-B11A-4DA087168A6C}" type="slidenum">
              <a:rPr lang="en-AU" smtClean="0"/>
              <a:t>9</a:t>
            </a:fld>
            <a:endParaRPr lang="en-AU" dirty="0"/>
          </a:p>
        </p:txBody>
      </p:sp>
    </p:spTree>
    <p:extLst>
      <p:ext uri="{BB962C8B-B14F-4D97-AF65-F5344CB8AC3E}">
        <p14:creationId xmlns:p14="http://schemas.microsoft.com/office/powerpoint/2010/main" val="24263687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30" name="Date Placeholder 29"/>
          <p:cNvSpPr>
            <a:spLocks noGrp="1"/>
          </p:cNvSpPr>
          <p:nvPr>
            <p:ph type="dt" sz="half" idx="10"/>
          </p:nvPr>
        </p:nvSpPr>
        <p:spPr/>
        <p:txBody>
          <a:bodyPr/>
          <a:lstStyle/>
          <a:p>
            <a:fld id="{1C1C91AC-AC43-4FC4-A8F4-94975226CE62}" type="datetimeFigureOut">
              <a:rPr lang="en-AU" smtClean="0"/>
              <a:t>17/01/2019</a:t>
            </a:fld>
            <a:endParaRPr lang="en-AU"/>
          </a:p>
        </p:txBody>
      </p:sp>
      <p:sp>
        <p:nvSpPr>
          <p:cNvPr id="19" name="Footer Placeholder 18"/>
          <p:cNvSpPr>
            <a:spLocks noGrp="1"/>
          </p:cNvSpPr>
          <p:nvPr>
            <p:ph type="ftr" sz="quarter" idx="11"/>
          </p:nvPr>
        </p:nvSpPr>
        <p:spPr/>
        <p:txBody>
          <a:bodyPr/>
          <a:lstStyle/>
          <a:p>
            <a:endParaRPr lang="en-AU"/>
          </a:p>
        </p:txBody>
      </p:sp>
      <p:sp>
        <p:nvSpPr>
          <p:cNvPr id="27" name="Slide Number Placeholder 26"/>
          <p:cNvSpPr>
            <a:spLocks noGrp="1"/>
          </p:cNvSpPr>
          <p:nvPr>
            <p:ph type="sldNum" sz="quarter" idx="12"/>
          </p:nvPr>
        </p:nvSpPr>
        <p:spPr/>
        <p:txBody>
          <a:bodyPr/>
          <a:lstStyle/>
          <a:p>
            <a:fld id="{8D6B1C7C-D538-4B1C-990A-7785241E651C}"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C1C91AC-AC43-4FC4-A8F4-94975226CE62}" type="datetimeFigureOut">
              <a:rPr lang="en-AU" smtClean="0"/>
              <a:t>17/01/2019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D6B1C7C-D538-4B1C-990A-7785241E651C}"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C1C91AC-AC43-4FC4-A8F4-94975226CE62}" type="datetimeFigureOut">
              <a:rPr lang="en-AU" smtClean="0"/>
              <a:t>17/01/2019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D6B1C7C-D538-4B1C-990A-7785241E651C}"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Content Placeholder 2"/>
          <p:cNvSpPr>
            <a:spLocks noGrp="1"/>
          </p:cNvSpPr>
          <p:nvPr>
            <p:ph idx="1"/>
          </p:nvPr>
        </p:nvSpPr>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1C1C91AC-AC43-4FC4-A8F4-94975226CE62}" type="datetimeFigureOut">
              <a:rPr lang="en-AU" smtClean="0"/>
              <a:t>17/01/2019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D6B1C7C-D538-4B1C-990A-7785241E651C}"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p:txBody>
          <a:bodyPr/>
          <a:lstStyle/>
          <a:p>
            <a:fld id="{1C1C91AC-AC43-4FC4-A8F4-94975226CE62}" type="datetimeFigureOut">
              <a:rPr lang="en-AU" smtClean="0"/>
              <a:t>17/01/2019</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8D6B1C7C-D538-4B1C-990A-7785241E651C}" type="slidenum">
              <a:rPr lang="en-AU" smtClean="0"/>
              <a:t>‹#›</a:t>
            </a:fld>
            <a:endParaRPr lang="en-A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a:t>Click to edit Master title style</a:t>
            </a:r>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C1C91AC-AC43-4FC4-A8F4-94975226CE62}" type="datetimeFigureOut">
              <a:rPr lang="en-AU" smtClean="0"/>
              <a:t>17/01/2019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D6B1C7C-D538-4B1C-990A-7785241E651C}"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a:t>Click to edit Master title style</a:t>
            </a:r>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0"/>
          </p:nvPr>
        </p:nvSpPr>
        <p:spPr/>
        <p:txBody>
          <a:bodyPr/>
          <a:lstStyle/>
          <a:p>
            <a:fld id="{1C1C91AC-AC43-4FC4-A8F4-94975226CE62}" type="datetimeFigureOut">
              <a:rPr lang="en-AU" smtClean="0"/>
              <a:t>17/01/2019</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8D6B1C7C-D538-4B1C-990A-7785241E651C}" type="slidenum">
              <a:rPr lang="en-AU" smtClean="0"/>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a:t>Click to edit Master title style</a:t>
            </a:r>
          </a:p>
        </p:txBody>
      </p:sp>
      <p:sp>
        <p:nvSpPr>
          <p:cNvPr id="3" name="Date Placeholder 2"/>
          <p:cNvSpPr>
            <a:spLocks noGrp="1"/>
          </p:cNvSpPr>
          <p:nvPr>
            <p:ph type="dt" sz="half" idx="10"/>
          </p:nvPr>
        </p:nvSpPr>
        <p:spPr/>
        <p:txBody>
          <a:bodyPr/>
          <a:lstStyle/>
          <a:p>
            <a:fld id="{1C1C91AC-AC43-4FC4-A8F4-94975226CE62}" type="datetimeFigureOut">
              <a:rPr lang="en-AU" smtClean="0"/>
              <a:t>17/01/2019</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8D6B1C7C-D538-4B1C-990A-7785241E651C}"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1C91AC-AC43-4FC4-A8F4-94975226CE62}" type="datetimeFigureOut">
              <a:rPr lang="en-AU" smtClean="0"/>
              <a:t>17/01/2019</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8D6B1C7C-D538-4B1C-990A-7785241E651C}"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a:t>Click to edit Master title style</a:t>
            </a:r>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5" name="Date Placeholder 4"/>
          <p:cNvSpPr>
            <a:spLocks noGrp="1"/>
          </p:cNvSpPr>
          <p:nvPr>
            <p:ph type="dt" sz="half" idx="10"/>
          </p:nvPr>
        </p:nvSpPr>
        <p:spPr/>
        <p:txBody>
          <a:bodyPr/>
          <a:lstStyle/>
          <a:p>
            <a:fld id="{1C1C91AC-AC43-4FC4-A8F4-94975226CE62}" type="datetimeFigureOut">
              <a:rPr lang="en-AU" smtClean="0"/>
              <a:t>17/01/2019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8D6B1C7C-D538-4B1C-990A-7785241E651C}"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a:t>Click to edit Master title style</a:t>
            </a:r>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5" name="Date Placeholder 4"/>
          <p:cNvSpPr>
            <a:spLocks noGrp="1"/>
          </p:cNvSpPr>
          <p:nvPr>
            <p:ph type="dt" sz="half" idx="10"/>
          </p:nvPr>
        </p:nvSpPr>
        <p:spPr/>
        <p:txBody>
          <a:bodyPr/>
          <a:lstStyle/>
          <a:p>
            <a:fld id="{1C1C91AC-AC43-4FC4-A8F4-94975226CE62}" type="datetimeFigureOut">
              <a:rPr lang="en-AU" smtClean="0"/>
              <a:t>17/01/2019</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a:xfrm>
            <a:off x="8077200" y="6356350"/>
            <a:ext cx="609600" cy="365125"/>
          </a:xfrm>
        </p:spPr>
        <p:txBody>
          <a:bodyPr/>
          <a:lstStyle/>
          <a:p>
            <a:fld id="{8D6B1C7C-D538-4B1C-990A-7785241E651C}" type="slidenum">
              <a:rPr lang="en-AU" smtClean="0"/>
              <a:t>‹#›</a:t>
            </a:fld>
            <a:endParaRPr lang="en-AU"/>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a:t>Click to edit Master title style</a:t>
            </a:r>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C1C91AC-AC43-4FC4-A8F4-94975226CE62}" type="datetimeFigureOut">
              <a:rPr lang="en-AU" smtClean="0"/>
              <a:t>17/01/2019</a:t>
            </a:fld>
            <a:endParaRPr lang="en-AU"/>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AU"/>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D6B1C7C-D538-4B1C-990A-7785241E651C}" type="slidenum">
              <a:rPr lang="en-AU" smtClean="0"/>
              <a:t>‹#›</a:t>
            </a:fld>
            <a:endParaRPr lang="en-AU"/>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0506" y="1165753"/>
            <a:ext cx="8229600" cy="1143000"/>
          </a:xfrm>
        </p:spPr>
        <p:txBody>
          <a:bodyPr>
            <a:normAutofit fontScale="90000"/>
          </a:bodyPr>
          <a:lstStyle/>
          <a:p>
            <a:pPr algn="ctr"/>
            <a:br>
              <a:rPr lang="en-US" dirty="0"/>
            </a:br>
            <a:br>
              <a:rPr lang="en-US" dirty="0"/>
            </a:br>
            <a:br>
              <a:rPr lang="en-US" dirty="0"/>
            </a:br>
            <a:br>
              <a:rPr lang="en-US" dirty="0"/>
            </a:br>
            <a:r>
              <a:rPr lang="en-US" dirty="0"/>
              <a:t>What is a Work Experience Placement?</a:t>
            </a:r>
            <a:endParaRPr lang="en-AU" dirty="0"/>
          </a:p>
        </p:txBody>
      </p:sp>
      <p:sp>
        <p:nvSpPr>
          <p:cNvPr id="5" name="Content Placeholder 4"/>
          <p:cNvSpPr>
            <a:spLocks noGrp="1"/>
          </p:cNvSpPr>
          <p:nvPr>
            <p:ph idx="1"/>
          </p:nvPr>
        </p:nvSpPr>
        <p:spPr>
          <a:xfrm>
            <a:off x="457200" y="2464383"/>
            <a:ext cx="8229600" cy="3941792"/>
          </a:xfrm>
        </p:spPr>
        <p:txBody>
          <a:bodyPr/>
          <a:lstStyle/>
          <a:p>
            <a:r>
              <a:rPr lang="en-US" dirty="0">
                <a:latin typeface="+mj-lt"/>
              </a:rPr>
              <a:t>Takes place at a worksite</a:t>
            </a:r>
          </a:p>
          <a:p>
            <a:r>
              <a:rPr lang="en-US" dirty="0">
                <a:latin typeface="+mj-lt"/>
              </a:rPr>
              <a:t>Without the direct supervision of a teacher</a:t>
            </a:r>
          </a:p>
          <a:p>
            <a:r>
              <a:rPr lang="en-US" dirty="0">
                <a:latin typeface="+mj-lt"/>
              </a:rPr>
              <a:t>You are in Year 10</a:t>
            </a:r>
          </a:p>
          <a:p>
            <a:r>
              <a:rPr lang="en-US" dirty="0">
                <a:latin typeface="+mj-lt"/>
              </a:rPr>
              <a:t>A limited length of time (1 Week)</a:t>
            </a:r>
          </a:p>
          <a:p>
            <a:r>
              <a:rPr lang="en-US" dirty="0">
                <a:latin typeface="+mj-lt"/>
              </a:rPr>
              <a:t>Formal arrangement between parents/caregivers, you, the school and the work placement provider</a:t>
            </a:r>
          </a:p>
          <a:p>
            <a:r>
              <a:rPr lang="en-US" dirty="0">
                <a:latin typeface="+mj-lt"/>
              </a:rPr>
              <a:t>You receive no payment</a:t>
            </a:r>
            <a:endParaRPr lang="en-AU" dirty="0">
              <a:latin typeface="+mj-lt"/>
            </a:endParaRPr>
          </a:p>
        </p:txBody>
      </p:sp>
      <p:sp>
        <p:nvSpPr>
          <p:cNvPr id="2" name="Rectangle 1">
            <a:extLst>
              <a:ext uri="{FF2B5EF4-FFF2-40B4-BE49-F238E27FC236}">
                <a16:creationId xmlns:a16="http://schemas.microsoft.com/office/drawing/2014/main" id="{ADFAAE5B-6DC3-498F-82E7-8983EB62A94C}"/>
              </a:ext>
            </a:extLst>
          </p:cNvPr>
          <p:cNvSpPr/>
          <p:nvPr/>
        </p:nvSpPr>
        <p:spPr>
          <a:xfrm>
            <a:off x="251520" y="86793"/>
            <a:ext cx="1963038" cy="923330"/>
          </a:xfrm>
          <a:prstGeom prst="rect">
            <a:avLst/>
          </a:prstGeom>
          <a:noFill/>
        </p:spPr>
        <p:txBody>
          <a:bodyPr wrap="none" lIns="91440" tIns="45720" rIns="91440" bIns="45720">
            <a:spAutoFit/>
          </a:bodyPr>
          <a:lstStyle/>
          <a:p>
            <a:pPr algn="ctr"/>
            <a:r>
              <a:rPr lang="en-US" sz="5400" b="1" cap="none" spc="0" dirty="0">
                <a:ln w="12700">
                  <a:solidFill>
                    <a:schemeClr val="tx2">
                      <a:lumMod val="75000"/>
                    </a:schemeClr>
                  </a:solidFill>
                  <a:prstDash val="solid"/>
                </a:ln>
                <a:pattFill prst="dkUpDiag">
                  <a:fgClr>
                    <a:schemeClr val="tx2"/>
                  </a:fgClr>
                  <a:bgClr>
                    <a:schemeClr val="tx2">
                      <a:lumMod val="20000"/>
                      <a:lumOff val="80000"/>
                    </a:schemeClr>
                  </a:bgClr>
                </a:pattFill>
                <a:effectLst>
                  <a:outerShdw dist="38100" dir="2640000" algn="bl" rotWithShape="0">
                    <a:schemeClr val="tx2">
                      <a:lumMod val="75000"/>
                    </a:schemeClr>
                  </a:outerShdw>
                </a:effectLst>
              </a:rPr>
              <a:t>Part 1</a:t>
            </a:r>
          </a:p>
        </p:txBody>
      </p:sp>
    </p:spTree>
    <p:extLst>
      <p:ext uri="{BB962C8B-B14F-4D97-AF65-F5344CB8AC3E}">
        <p14:creationId xmlns:p14="http://schemas.microsoft.com/office/powerpoint/2010/main" val="23260816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 calcmode="lin" valueType="num">
                                      <p:cBhvr additive="base">
                                        <p:cTn id="13" dur="5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anim calcmode="lin" valueType="num">
                                      <p:cBhvr additive="base">
                                        <p:cTn id="19" dur="500" fill="hold"/>
                                        <p:tgtEl>
                                          <p:spTgt spid="5">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5">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5">
                                            <p:txEl>
                                              <p:pRg st="3" end="3"/>
                                            </p:txEl>
                                          </p:spTgt>
                                        </p:tgtEl>
                                        <p:attrNameLst>
                                          <p:attrName>style.visibility</p:attrName>
                                        </p:attrNameLst>
                                      </p:cBhvr>
                                      <p:to>
                                        <p:strVal val="visible"/>
                                      </p:to>
                                    </p:set>
                                    <p:anim calcmode="lin" valueType="num">
                                      <p:cBhvr additive="base">
                                        <p:cTn id="25" dur="500" fill="hold"/>
                                        <p:tgtEl>
                                          <p:spTgt spid="5">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5">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5">
                                            <p:txEl>
                                              <p:pRg st="4" end="4"/>
                                            </p:txEl>
                                          </p:spTgt>
                                        </p:tgtEl>
                                        <p:attrNameLst>
                                          <p:attrName>style.visibility</p:attrName>
                                        </p:attrNameLst>
                                      </p:cBhvr>
                                      <p:to>
                                        <p:strVal val="visible"/>
                                      </p:to>
                                    </p:set>
                                    <p:anim calcmode="lin" valueType="num">
                                      <p:cBhvr additive="base">
                                        <p:cTn id="31" dur="500" fill="hold"/>
                                        <p:tgtEl>
                                          <p:spTgt spid="5">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5">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5">
                                            <p:txEl>
                                              <p:pRg st="5" end="5"/>
                                            </p:txEl>
                                          </p:spTgt>
                                        </p:tgtEl>
                                        <p:attrNameLst>
                                          <p:attrName>style.visibility</p:attrName>
                                        </p:attrNameLst>
                                      </p:cBhvr>
                                      <p:to>
                                        <p:strVal val="visible"/>
                                      </p:to>
                                    </p:set>
                                    <p:anim calcmode="lin" valueType="num">
                                      <p:cBhvr additive="base">
                                        <p:cTn id="37" dur="500" fill="hold"/>
                                        <p:tgtEl>
                                          <p:spTgt spid="5">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5">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your workplace safe for you?</a:t>
            </a:r>
            <a:endParaRPr lang="en-AU" dirty="0"/>
          </a:p>
        </p:txBody>
      </p:sp>
      <p:sp>
        <p:nvSpPr>
          <p:cNvPr id="3" name="Content Placeholder 2"/>
          <p:cNvSpPr>
            <a:spLocks noGrp="1"/>
          </p:cNvSpPr>
          <p:nvPr>
            <p:ph idx="1"/>
          </p:nvPr>
        </p:nvSpPr>
        <p:spPr>
          <a:xfrm>
            <a:off x="457200" y="2204864"/>
            <a:ext cx="8229600" cy="4119736"/>
          </a:xfrm>
        </p:spPr>
        <p:txBody>
          <a:bodyPr>
            <a:normAutofit/>
          </a:bodyPr>
          <a:lstStyle/>
          <a:p>
            <a:r>
              <a:rPr lang="en-US" dirty="0">
                <a:latin typeface="+mj-lt"/>
              </a:rPr>
              <a:t>Ensure the workplace provider is aware of their obligations under all the Acts and Guidelines</a:t>
            </a:r>
          </a:p>
          <a:p>
            <a:r>
              <a:rPr lang="en-US" dirty="0">
                <a:latin typeface="+mj-lt"/>
              </a:rPr>
              <a:t>Ensure the workplace provider understands that they must provide a child safe environment and what that looks like in their particular business</a:t>
            </a:r>
          </a:p>
          <a:p>
            <a:r>
              <a:rPr lang="en-US" dirty="0">
                <a:latin typeface="+mj-lt"/>
              </a:rPr>
              <a:t>Ensure the workplace provider signs the Workplace Learning Agreement form to show that they comply</a:t>
            </a:r>
          </a:p>
          <a:p>
            <a:r>
              <a:rPr lang="en-US" dirty="0">
                <a:latin typeface="+mj-lt"/>
              </a:rPr>
              <a:t>Ensure parents/caregivers understand roles and responsibilities</a:t>
            </a:r>
            <a:endParaRPr lang="en-AU" dirty="0">
              <a:latin typeface="+mj-lt"/>
            </a:endParaRPr>
          </a:p>
          <a:p>
            <a:endParaRPr lang="en-AU" dirty="0"/>
          </a:p>
        </p:txBody>
      </p:sp>
    </p:spTree>
    <p:extLst>
      <p:ext uri="{BB962C8B-B14F-4D97-AF65-F5344CB8AC3E}">
        <p14:creationId xmlns:p14="http://schemas.microsoft.com/office/powerpoint/2010/main" val="812072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Is your workplace safe for you?</a:t>
            </a:r>
            <a:endParaRPr lang="en-AU" dirty="0"/>
          </a:p>
        </p:txBody>
      </p:sp>
      <p:sp>
        <p:nvSpPr>
          <p:cNvPr id="3" name="Content Placeholder 2"/>
          <p:cNvSpPr>
            <a:spLocks noGrp="1"/>
          </p:cNvSpPr>
          <p:nvPr>
            <p:ph idx="1"/>
          </p:nvPr>
        </p:nvSpPr>
        <p:spPr>
          <a:xfrm>
            <a:off x="457200" y="2348880"/>
            <a:ext cx="8229600" cy="3975720"/>
          </a:xfrm>
        </p:spPr>
        <p:txBody>
          <a:bodyPr>
            <a:normAutofit/>
          </a:bodyPr>
          <a:lstStyle/>
          <a:p>
            <a:r>
              <a:rPr lang="en-US" dirty="0">
                <a:latin typeface="+mj-lt"/>
              </a:rPr>
              <a:t>Ensure that you understand your rights and responsibilities and your school’s commitment to a child safe environment</a:t>
            </a:r>
          </a:p>
          <a:p>
            <a:r>
              <a:rPr lang="en-US" dirty="0">
                <a:latin typeface="+mj-lt"/>
              </a:rPr>
              <a:t>Ensure that you have been prepared for work placement (these lessons, for example)</a:t>
            </a:r>
          </a:p>
          <a:p>
            <a:r>
              <a:rPr lang="en-US" dirty="0">
                <a:latin typeface="+mj-lt"/>
              </a:rPr>
              <a:t>Ensure that you know what to do if you feel unsafe or something goes wrong (phone number and who to contact)</a:t>
            </a:r>
          </a:p>
        </p:txBody>
      </p:sp>
    </p:spTree>
    <p:extLst>
      <p:ext uri="{BB962C8B-B14F-4D97-AF65-F5344CB8AC3E}">
        <p14:creationId xmlns:p14="http://schemas.microsoft.com/office/powerpoint/2010/main" val="27529574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ACTIVITIES</a:t>
            </a:r>
            <a:endParaRPr lang="en-AU" dirty="0"/>
          </a:p>
        </p:txBody>
      </p:sp>
      <p:sp>
        <p:nvSpPr>
          <p:cNvPr id="3" name="Content Placeholder 2"/>
          <p:cNvSpPr>
            <a:spLocks noGrp="1"/>
          </p:cNvSpPr>
          <p:nvPr>
            <p:ph idx="1"/>
          </p:nvPr>
        </p:nvSpPr>
        <p:spPr>
          <a:xfrm>
            <a:off x="467544" y="2708920"/>
            <a:ext cx="8229600" cy="2573640"/>
          </a:xfrm>
        </p:spPr>
        <p:txBody>
          <a:bodyPr/>
          <a:lstStyle/>
          <a:p>
            <a:pPr marL="0" lvl="0" indent="0" algn="ctr">
              <a:buClr>
                <a:srgbClr val="0BD0D9"/>
              </a:buClr>
              <a:buNone/>
            </a:pPr>
            <a:r>
              <a:rPr lang="en-US" sz="3600" dirty="0">
                <a:solidFill>
                  <a:prstClr val="black"/>
                </a:solidFill>
                <a:latin typeface="Calibri"/>
              </a:rPr>
              <a:t>Let’s look at some activities to help explain </a:t>
            </a:r>
          </a:p>
          <a:p>
            <a:pPr marL="0" lvl="0" indent="0" algn="ctr">
              <a:buClr>
                <a:srgbClr val="0BD0D9"/>
              </a:buClr>
              <a:buNone/>
            </a:pPr>
            <a:endParaRPr lang="en-US" sz="3600" dirty="0">
              <a:solidFill>
                <a:prstClr val="black"/>
              </a:solidFill>
              <a:latin typeface="Calibri"/>
            </a:endParaRPr>
          </a:p>
          <a:p>
            <a:pPr marL="0" lvl="0" indent="0" algn="ctr">
              <a:buClr>
                <a:srgbClr val="0BD0D9"/>
              </a:buClr>
              <a:buNone/>
            </a:pPr>
            <a:r>
              <a:rPr lang="en-US" sz="3600" dirty="0">
                <a:solidFill>
                  <a:prstClr val="black"/>
                </a:solidFill>
                <a:latin typeface="Calibri"/>
              </a:rPr>
              <a:t>Work Health and Safety (WHS), Equal Opportunities and Worker’s Rights</a:t>
            </a:r>
            <a:endParaRPr lang="en-AU" sz="3600" dirty="0">
              <a:solidFill>
                <a:prstClr val="black"/>
              </a:solidFill>
              <a:latin typeface="Calibri"/>
            </a:endParaRPr>
          </a:p>
          <a:p>
            <a:endParaRPr lang="en-AU" dirty="0"/>
          </a:p>
        </p:txBody>
      </p:sp>
    </p:spTree>
    <p:extLst>
      <p:ext uri="{BB962C8B-B14F-4D97-AF65-F5344CB8AC3E}">
        <p14:creationId xmlns:p14="http://schemas.microsoft.com/office/powerpoint/2010/main" val="13136737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6794" y="1484784"/>
            <a:ext cx="8229600" cy="1143000"/>
          </a:xfrm>
        </p:spPr>
        <p:txBody>
          <a:bodyPr>
            <a:normAutofit fontScale="90000"/>
          </a:bodyPr>
          <a:lstStyle/>
          <a:p>
            <a:r>
              <a:rPr lang="en-US" dirty="0"/>
              <a:t>Essential Learnings before </a:t>
            </a:r>
            <a:br>
              <a:rPr lang="en-US" dirty="0"/>
            </a:br>
            <a:r>
              <a:rPr lang="en-US" dirty="0"/>
              <a:t>Work Placement</a:t>
            </a:r>
            <a:endParaRPr lang="en-AU" dirty="0"/>
          </a:p>
        </p:txBody>
      </p:sp>
      <p:sp>
        <p:nvSpPr>
          <p:cNvPr id="3" name="Content Placeholder 2"/>
          <p:cNvSpPr>
            <a:spLocks noGrp="1"/>
          </p:cNvSpPr>
          <p:nvPr>
            <p:ph idx="1"/>
          </p:nvPr>
        </p:nvSpPr>
        <p:spPr>
          <a:xfrm>
            <a:off x="456794" y="2904051"/>
            <a:ext cx="8229600" cy="3831704"/>
          </a:xfrm>
        </p:spPr>
        <p:txBody>
          <a:bodyPr/>
          <a:lstStyle/>
          <a:p>
            <a:r>
              <a:rPr lang="en-US" dirty="0"/>
              <a:t>Legislation and Guidelines</a:t>
            </a:r>
          </a:p>
          <a:p>
            <a:pPr marL="971550" lvl="1" indent="-571500">
              <a:buFont typeface="+mj-lt"/>
              <a:buAutoNum type="romanLcPeriod"/>
            </a:pPr>
            <a:r>
              <a:rPr lang="en-US" dirty="0"/>
              <a:t>Work Health and Safety Act 2012</a:t>
            </a:r>
          </a:p>
          <a:p>
            <a:pPr marL="971550" lvl="1" indent="-571500">
              <a:buFont typeface="+mj-lt"/>
              <a:buAutoNum type="romanLcPeriod"/>
            </a:pPr>
            <a:r>
              <a:rPr lang="en-US" dirty="0"/>
              <a:t>Equal Opportunity Act 1984</a:t>
            </a:r>
          </a:p>
          <a:p>
            <a:pPr marL="971550" lvl="1" indent="-571500">
              <a:buFont typeface="+mj-lt"/>
              <a:buAutoNum type="romanLcPeriod"/>
            </a:pPr>
            <a:r>
              <a:rPr lang="en-US" dirty="0"/>
              <a:t>Children’s Protection Act 1993</a:t>
            </a:r>
          </a:p>
          <a:p>
            <a:pPr marL="971550" lvl="1" indent="-571500">
              <a:buFont typeface="+mj-lt"/>
              <a:buAutoNum type="romanLcPeriod"/>
            </a:pPr>
            <a:r>
              <a:rPr lang="en-US" dirty="0"/>
              <a:t>Prohibited Work Placements </a:t>
            </a:r>
            <a:endParaRPr lang="en-AU" dirty="0"/>
          </a:p>
          <a:p>
            <a:pPr marL="400050" lvl="1" indent="0">
              <a:buNone/>
            </a:pPr>
            <a:endParaRPr lang="en-US" dirty="0"/>
          </a:p>
          <a:p>
            <a:pPr marL="0" indent="0">
              <a:buNone/>
            </a:pPr>
            <a:r>
              <a:rPr lang="en-US" i="1" dirty="0"/>
              <a:t>But how do we know that you understand these Essential Learnings?</a:t>
            </a:r>
          </a:p>
          <a:p>
            <a:endParaRPr lang="en-AU" dirty="0"/>
          </a:p>
        </p:txBody>
      </p:sp>
      <p:sp>
        <p:nvSpPr>
          <p:cNvPr id="5" name="Rectangle 4">
            <a:extLst>
              <a:ext uri="{FF2B5EF4-FFF2-40B4-BE49-F238E27FC236}">
                <a16:creationId xmlns:a16="http://schemas.microsoft.com/office/drawing/2014/main" id="{0A9CC10F-DCA0-404F-9FFB-0CE82E0182CF}"/>
              </a:ext>
            </a:extLst>
          </p:cNvPr>
          <p:cNvSpPr/>
          <p:nvPr/>
        </p:nvSpPr>
        <p:spPr>
          <a:xfrm>
            <a:off x="386303" y="285187"/>
            <a:ext cx="2044791" cy="923330"/>
          </a:xfrm>
          <a:prstGeom prst="rect">
            <a:avLst/>
          </a:prstGeom>
        </p:spPr>
        <p:txBody>
          <a:bodyPr wrap="none">
            <a:spAutoFit/>
          </a:bodyPr>
          <a:lstStyle/>
          <a:p>
            <a:pPr lvl="0" algn="ctr"/>
            <a:r>
              <a:rPr lang="en-US" sz="5400" b="1" dirty="0">
                <a:ln w="12700">
                  <a:solidFill>
                    <a:srgbClr val="04617B">
                      <a:lumMod val="75000"/>
                    </a:srgbClr>
                  </a:solidFill>
                  <a:prstDash val="solid"/>
                </a:ln>
                <a:pattFill prst="dkUpDiag">
                  <a:fgClr>
                    <a:srgbClr val="04617B"/>
                  </a:fgClr>
                  <a:bgClr>
                    <a:srgbClr val="04617B">
                      <a:lumMod val="20000"/>
                      <a:lumOff val="80000"/>
                    </a:srgbClr>
                  </a:bgClr>
                </a:pattFill>
                <a:effectLst>
                  <a:outerShdw dist="38100" dir="2640000" algn="bl" rotWithShape="0">
                    <a:srgbClr val="04617B">
                      <a:lumMod val="75000"/>
                    </a:srgbClr>
                  </a:outerShdw>
                </a:effectLst>
              </a:rPr>
              <a:t>Part 2</a:t>
            </a:r>
          </a:p>
        </p:txBody>
      </p:sp>
    </p:spTree>
    <p:extLst>
      <p:ext uri="{BB962C8B-B14F-4D97-AF65-F5344CB8AC3E}">
        <p14:creationId xmlns:p14="http://schemas.microsoft.com/office/powerpoint/2010/main" val="13548062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t>Case Study Scenarios</a:t>
            </a:r>
            <a:endParaRPr lang="en-AU" dirty="0"/>
          </a:p>
        </p:txBody>
      </p:sp>
      <p:sp>
        <p:nvSpPr>
          <p:cNvPr id="5" name="Content Placeholder 4"/>
          <p:cNvSpPr>
            <a:spLocks noGrp="1"/>
          </p:cNvSpPr>
          <p:nvPr>
            <p:ph idx="1"/>
          </p:nvPr>
        </p:nvSpPr>
        <p:spPr>
          <a:xfrm>
            <a:off x="467544" y="2492896"/>
            <a:ext cx="8229600" cy="3437736"/>
          </a:xfrm>
        </p:spPr>
        <p:txBody>
          <a:bodyPr>
            <a:normAutofit/>
          </a:bodyPr>
          <a:lstStyle/>
          <a:p>
            <a:pPr marL="0" indent="0">
              <a:buNone/>
            </a:pPr>
            <a:r>
              <a:rPr lang="en-US" sz="3600" dirty="0">
                <a:latin typeface="+mj-lt"/>
              </a:rPr>
              <a:t>Let’s practice …</a:t>
            </a:r>
          </a:p>
          <a:p>
            <a:pPr marL="0" indent="0">
              <a:buNone/>
            </a:pPr>
            <a:endParaRPr lang="en-US" sz="3600" dirty="0">
              <a:latin typeface="+mj-lt"/>
            </a:endParaRPr>
          </a:p>
          <a:p>
            <a:pPr marL="0" indent="0">
              <a:buNone/>
            </a:pPr>
            <a:r>
              <a:rPr lang="en-US" sz="3600" dirty="0">
                <a:latin typeface="+mj-lt"/>
              </a:rPr>
              <a:t>You will have a few different scenarios to read and then you need to answer the same 4 questions for each scenario.</a:t>
            </a:r>
            <a:endParaRPr lang="en-AU" sz="3600" dirty="0">
              <a:latin typeface="+mj-lt"/>
            </a:endParaRPr>
          </a:p>
        </p:txBody>
      </p:sp>
    </p:spTree>
    <p:extLst>
      <p:ext uri="{BB962C8B-B14F-4D97-AF65-F5344CB8AC3E}">
        <p14:creationId xmlns:p14="http://schemas.microsoft.com/office/powerpoint/2010/main" val="26118418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Workplace Learning</a:t>
            </a:r>
            <a:br>
              <a:rPr lang="en-US" dirty="0"/>
            </a:br>
            <a:r>
              <a:rPr lang="en-US" dirty="0"/>
              <a:t>Useful Information	</a:t>
            </a:r>
            <a:endParaRPr lang="en-AU" dirty="0"/>
          </a:p>
        </p:txBody>
      </p:sp>
      <p:sp>
        <p:nvSpPr>
          <p:cNvPr id="3" name="Content Placeholder 2"/>
          <p:cNvSpPr>
            <a:spLocks noGrp="1"/>
          </p:cNvSpPr>
          <p:nvPr>
            <p:ph idx="1"/>
          </p:nvPr>
        </p:nvSpPr>
        <p:spPr>
          <a:xfrm>
            <a:off x="467544" y="2492896"/>
            <a:ext cx="8229600" cy="3437736"/>
          </a:xfrm>
        </p:spPr>
        <p:txBody>
          <a:bodyPr>
            <a:normAutofit/>
          </a:bodyPr>
          <a:lstStyle/>
          <a:p>
            <a:r>
              <a:rPr lang="en-US" dirty="0">
                <a:latin typeface="+mj-lt"/>
              </a:rPr>
              <a:t>Use the cheat sheet to jog your memory</a:t>
            </a:r>
          </a:p>
          <a:p>
            <a:r>
              <a:rPr lang="en-US" dirty="0">
                <a:latin typeface="+mj-lt"/>
              </a:rPr>
              <a:t>Add your own notes to build up a bank of ideas</a:t>
            </a:r>
          </a:p>
          <a:p>
            <a:r>
              <a:rPr lang="en-US" dirty="0">
                <a:latin typeface="+mj-lt"/>
              </a:rPr>
              <a:t>Be thinking about things that could happen</a:t>
            </a:r>
          </a:p>
          <a:p>
            <a:pPr lvl="1"/>
            <a:r>
              <a:rPr lang="en-US" sz="2600" dirty="0">
                <a:latin typeface="+mj-lt"/>
              </a:rPr>
              <a:t>Before the incident – preventative</a:t>
            </a:r>
          </a:p>
          <a:p>
            <a:pPr lvl="1"/>
            <a:r>
              <a:rPr lang="en-US" sz="2600" dirty="0">
                <a:latin typeface="+mj-lt"/>
              </a:rPr>
              <a:t>At the time of the incident – immediate</a:t>
            </a:r>
          </a:p>
          <a:p>
            <a:pPr lvl="1"/>
            <a:r>
              <a:rPr lang="en-US" sz="2600" dirty="0">
                <a:latin typeface="+mj-lt"/>
              </a:rPr>
              <a:t>After the incident – support or other actions</a:t>
            </a:r>
            <a:endParaRPr lang="en-AU" sz="2600" dirty="0">
              <a:latin typeface="+mj-lt"/>
            </a:endParaRPr>
          </a:p>
        </p:txBody>
      </p:sp>
    </p:spTree>
    <p:extLst>
      <p:ext uri="{BB962C8B-B14F-4D97-AF65-F5344CB8AC3E}">
        <p14:creationId xmlns:p14="http://schemas.microsoft.com/office/powerpoint/2010/main" val="29649607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Case Study Scenario Questions</a:t>
            </a:r>
            <a:endParaRPr lang="en-AU" dirty="0"/>
          </a:p>
        </p:txBody>
      </p:sp>
      <p:sp>
        <p:nvSpPr>
          <p:cNvPr id="3" name="Content Placeholder 2"/>
          <p:cNvSpPr>
            <a:spLocks noGrp="1"/>
          </p:cNvSpPr>
          <p:nvPr>
            <p:ph idx="1"/>
          </p:nvPr>
        </p:nvSpPr>
        <p:spPr>
          <a:xfrm>
            <a:off x="467544" y="2132856"/>
            <a:ext cx="8229600" cy="4157816"/>
          </a:xfrm>
        </p:spPr>
        <p:txBody>
          <a:bodyPr>
            <a:noAutofit/>
          </a:bodyPr>
          <a:lstStyle/>
          <a:p>
            <a:pPr marL="0" lvl="0" indent="0">
              <a:buNone/>
            </a:pPr>
            <a:r>
              <a:rPr lang="en-AU" sz="2000" dirty="0">
                <a:latin typeface="+mj-lt"/>
              </a:rPr>
              <a:t>1. Identify the act, law or guideline that may have been breached and explain 	in what ways it may have been breached.</a:t>
            </a:r>
          </a:p>
          <a:p>
            <a:pPr marL="0" indent="0">
              <a:buNone/>
            </a:pPr>
            <a:r>
              <a:rPr lang="en-AU" sz="800" dirty="0">
                <a:latin typeface="+mj-lt"/>
              </a:rPr>
              <a:t> </a:t>
            </a:r>
          </a:p>
          <a:p>
            <a:pPr marL="0" lvl="0" indent="0">
              <a:buNone/>
            </a:pPr>
            <a:r>
              <a:rPr lang="en-AU" sz="2000" dirty="0">
                <a:latin typeface="+mj-lt"/>
              </a:rPr>
              <a:t>2. Explain the employer/workplace provider/</a:t>
            </a:r>
            <a:r>
              <a:rPr lang="en-AU" sz="2000" dirty="0" err="1">
                <a:latin typeface="+mj-lt"/>
              </a:rPr>
              <a:t>PCBU</a:t>
            </a:r>
            <a:r>
              <a:rPr lang="en-AU" sz="2000" dirty="0">
                <a:latin typeface="+mj-lt"/>
              </a:rPr>
              <a:t> rights and responsibilities 	in the situation.</a:t>
            </a:r>
          </a:p>
          <a:p>
            <a:pPr marL="0" indent="0">
              <a:buNone/>
            </a:pPr>
            <a:endParaRPr lang="en-AU" sz="800" dirty="0">
              <a:latin typeface="+mj-lt"/>
            </a:endParaRPr>
          </a:p>
          <a:p>
            <a:pPr marL="0" lvl="0" indent="0">
              <a:buNone/>
            </a:pPr>
            <a:r>
              <a:rPr lang="en-AU" sz="2000" dirty="0">
                <a:latin typeface="+mj-lt"/>
              </a:rPr>
              <a:t>3. Explain the employee/worker’s rights and responsibilities in the situation.</a:t>
            </a:r>
          </a:p>
          <a:p>
            <a:pPr marL="0" indent="0">
              <a:buNone/>
            </a:pPr>
            <a:r>
              <a:rPr lang="en-AU" sz="800" dirty="0">
                <a:latin typeface="+mj-lt"/>
              </a:rPr>
              <a:t> </a:t>
            </a:r>
          </a:p>
          <a:p>
            <a:pPr marL="0" lvl="0" indent="0">
              <a:buNone/>
            </a:pPr>
            <a:r>
              <a:rPr lang="en-AU" sz="2000" dirty="0">
                <a:latin typeface="+mj-lt"/>
              </a:rPr>
              <a:t>4. Suggest strategies - explain what action the individual should or could take. </a:t>
            </a:r>
          </a:p>
          <a:p>
            <a:pPr marL="0" indent="0">
              <a:buNone/>
            </a:pPr>
            <a:r>
              <a:rPr lang="en-AU" sz="2000" i="1" dirty="0">
                <a:latin typeface="+mj-lt"/>
              </a:rPr>
              <a:t>          What should they do? Who could they talk to? Who should they inform?</a:t>
            </a:r>
            <a:endParaRPr lang="en-AU" sz="2000" dirty="0">
              <a:latin typeface="+mj-lt"/>
            </a:endParaRPr>
          </a:p>
          <a:p>
            <a:pPr marL="0" indent="0">
              <a:buNone/>
            </a:pPr>
            <a:r>
              <a:rPr lang="en-AU" sz="2000" dirty="0">
                <a:latin typeface="+mj-lt"/>
              </a:rPr>
              <a:t>Consider :	(a) preventative strategies,</a:t>
            </a:r>
          </a:p>
          <a:p>
            <a:pPr marL="0" indent="0">
              <a:buNone/>
            </a:pPr>
            <a:r>
              <a:rPr lang="en-AU" sz="2000" dirty="0">
                <a:latin typeface="+mj-lt"/>
              </a:rPr>
              <a:t>		(b) immediate strategies,</a:t>
            </a:r>
          </a:p>
          <a:p>
            <a:pPr marL="0" indent="0">
              <a:buNone/>
            </a:pPr>
            <a:r>
              <a:rPr lang="en-AU" sz="2000" dirty="0">
                <a:latin typeface="+mj-lt"/>
              </a:rPr>
              <a:t>		(c) any further actions or support strategies </a:t>
            </a:r>
            <a:endParaRPr lang="en-AU" sz="2000" dirty="0">
              <a:effectLst/>
              <a:latin typeface="+mj-lt"/>
            </a:endParaRPr>
          </a:p>
        </p:txBody>
      </p:sp>
    </p:spTree>
    <p:extLst>
      <p:ext uri="{BB962C8B-B14F-4D97-AF65-F5344CB8AC3E}">
        <p14:creationId xmlns:p14="http://schemas.microsoft.com/office/powerpoint/2010/main" val="5121106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 calcmode="lin" valueType="num">
                                      <p:cBhvr additive="base">
                                        <p:cTn id="2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calcmode="lin" valueType="num">
                                      <p:cBhvr additive="base">
                                        <p:cTn id="31"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anim calcmode="lin" valueType="num">
                                      <p:cBhvr additive="base">
                                        <p:cTn id="43"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anim calcmode="lin" valueType="num">
                                      <p:cBhvr additive="base">
                                        <p:cTn id="49"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Case Study Scenario 1</a:t>
            </a:r>
            <a:endParaRPr lang="en-AU" dirty="0"/>
          </a:p>
        </p:txBody>
      </p:sp>
      <p:sp>
        <p:nvSpPr>
          <p:cNvPr id="3" name="Content Placeholder 2"/>
          <p:cNvSpPr>
            <a:spLocks noGrp="1"/>
          </p:cNvSpPr>
          <p:nvPr>
            <p:ph idx="1"/>
          </p:nvPr>
        </p:nvSpPr>
        <p:spPr/>
        <p:txBody>
          <a:bodyPr>
            <a:normAutofit/>
          </a:bodyPr>
          <a:lstStyle/>
          <a:p>
            <a:pPr marL="0" indent="0">
              <a:buNone/>
            </a:pPr>
            <a:r>
              <a:rPr lang="en-US" sz="2400" i="1" dirty="0">
                <a:latin typeface="+mj-lt"/>
              </a:rPr>
              <a:t>JASON</a:t>
            </a:r>
            <a:endParaRPr lang="en-AU" sz="2400" i="1" dirty="0">
              <a:latin typeface="+mj-lt"/>
            </a:endParaRPr>
          </a:p>
          <a:p>
            <a:pPr marL="0" indent="0">
              <a:buNone/>
            </a:pPr>
            <a:endParaRPr lang="en-AU" sz="1000" i="1" dirty="0">
              <a:latin typeface="+mj-lt"/>
            </a:endParaRPr>
          </a:p>
          <a:p>
            <a:pPr marL="0" indent="0" algn="just">
              <a:buNone/>
            </a:pPr>
            <a:r>
              <a:rPr lang="en-AU" sz="2400" i="1" dirty="0">
                <a:latin typeface="+mj-lt"/>
              </a:rPr>
              <a:t>Jason was participating in work experience at a printing press operating one of the machines. His supervisor vaguely mentioned that whenever the machine started rolling Jason needed to “adjust it back and feel the rollers”. As he attempted to operate the machine and “feel the rollers” his hand became trapped, crushing his fingers and thumb and damaging his wrist. He required micro-surgery to extract a portion of hip to replace the damaged bone.</a:t>
            </a:r>
            <a:endParaRPr lang="en-AU" sz="2400" dirty="0">
              <a:latin typeface="+mj-lt"/>
            </a:endParaRPr>
          </a:p>
          <a:p>
            <a:pPr marL="0" indent="0">
              <a:buNone/>
            </a:pPr>
            <a:r>
              <a:rPr lang="en-AU" sz="2400" i="1" dirty="0">
                <a:latin typeface="+mj-lt"/>
              </a:rPr>
              <a:t>                                        </a:t>
            </a:r>
            <a:r>
              <a:rPr lang="en-AU" sz="2000" i="1" dirty="0">
                <a:latin typeface="+mj-lt"/>
              </a:rPr>
              <a:t>Acknowledgement to SafeWork SA for this scenario.</a:t>
            </a:r>
            <a:endParaRPr lang="en-AU" sz="2000" dirty="0">
              <a:latin typeface="+mj-lt"/>
            </a:endParaRPr>
          </a:p>
        </p:txBody>
      </p:sp>
    </p:spTree>
    <p:extLst>
      <p:ext uri="{BB962C8B-B14F-4D97-AF65-F5344CB8AC3E}">
        <p14:creationId xmlns:p14="http://schemas.microsoft.com/office/powerpoint/2010/main" val="17297204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Case Study Scenario 2</a:t>
            </a:r>
            <a:endParaRPr lang="en-AU" dirty="0"/>
          </a:p>
        </p:txBody>
      </p:sp>
      <p:sp>
        <p:nvSpPr>
          <p:cNvPr id="3" name="Content Placeholder 2"/>
          <p:cNvSpPr>
            <a:spLocks noGrp="1"/>
          </p:cNvSpPr>
          <p:nvPr>
            <p:ph idx="1"/>
          </p:nvPr>
        </p:nvSpPr>
        <p:spPr>
          <a:xfrm>
            <a:off x="467544" y="2348880"/>
            <a:ext cx="8229600" cy="3509744"/>
          </a:xfrm>
        </p:spPr>
        <p:txBody>
          <a:bodyPr/>
          <a:lstStyle/>
          <a:p>
            <a:pPr marL="0" indent="0">
              <a:buNone/>
            </a:pPr>
            <a:r>
              <a:rPr lang="en-US" sz="2400" i="1" dirty="0">
                <a:latin typeface="+mj-lt"/>
              </a:rPr>
              <a:t>MICHELLE</a:t>
            </a:r>
            <a:endParaRPr lang="en-AU" sz="2400" i="1" dirty="0">
              <a:latin typeface="+mj-lt"/>
            </a:endParaRPr>
          </a:p>
          <a:p>
            <a:pPr marL="0" indent="0" algn="just">
              <a:buNone/>
            </a:pPr>
            <a:r>
              <a:rPr lang="en-AU" sz="2400" i="1" dirty="0">
                <a:latin typeface="+mj-lt"/>
              </a:rPr>
              <a:t>Michelle organised work experience in a hotel kitchen.  She was carrying a box of potato peelings across a floor that had just been mopped. As she was walking past a fat fryer she slipped and as she reached out to steady herself she plunged her arm into the hot oil. She sustained full thickness burns to her hand and arm and further burns to her face due to splashing oil.                                                                  </a:t>
            </a:r>
          </a:p>
          <a:p>
            <a:pPr marL="0" indent="0" algn="r">
              <a:buNone/>
            </a:pPr>
            <a:r>
              <a:rPr lang="en-AU" sz="2000" i="1" dirty="0">
                <a:latin typeface="+mj-lt"/>
              </a:rPr>
              <a:t>Acknowledgement to SafeWork SA for this scenario.</a:t>
            </a:r>
            <a:endParaRPr lang="en-AU" sz="2000" dirty="0">
              <a:latin typeface="+mj-lt"/>
            </a:endParaRPr>
          </a:p>
          <a:p>
            <a:pPr marL="0" indent="0">
              <a:buNone/>
            </a:pPr>
            <a:endParaRPr lang="en-AU" dirty="0"/>
          </a:p>
        </p:txBody>
      </p:sp>
    </p:spTree>
    <p:extLst>
      <p:ext uri="{BB962C8B-B14F-4D97-AF65-F5344CB8AC3E}">
        <p14:creationId xmlns:p14="http://schemas.microsoft.com/office/powerpoint/2010/main" val="368903646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Case Study Scenario 5</a:t>
            </a:r>
            <a:endParaRPr lang="en-AU" dirty="0"/>
          </a:p>
        </p:txBody>
      </p:sp>
      <p:sp>
        <p:nvSpPr>
          <p:cNvPr id="3" name="Content Placeholder 2"/>
          <p:cNvSpPr>
            <a:spLocks noGrp="1"/>
          </p:cNvSpPr>
          <p:nvPr>
            <p:ph idx="1"/>
          </p:nvPr>
        </p:nvSpPr>
        <p:spPr>
          <a:xfrm>
            <a:off x="467544" y="2132856"/>
            <a:ext cx="8229600" cy="4229824"/>
          </a:xfrm>
        </p:spPr>
        <p:txBody>
          <a:bodyPr>
            <a:normAutofit/>
          </a:bodyPr>
          <a:lstStyle/>
          <a:p>
            <a:pPr marL="0" indent="0">
              <a:buNone/>
            </a:pPr>
            <a:r>
              <a:rPr lang="en-US" sz="2400" i="1" dirty="0">
                <a:latin typeface="+mj-lt"/>
              </a:rPr>
              <a:t>ALEXIS</a:t>
            </a:r>
            <a:endParaRPr lang="en-AU" sz="2400" i="1" dirty="0">
              <a:latin typeface="+mj-lt"/>
            </a:endParaRPr>
          </a:p>
          <a:p>
            <a:pPr marL="0" indent="0" algn="just">
              <a:buNone/>
            </a:pPr>
            <a:r>
              <a:rPr lang="en-AU" sz="2400" i="1" dirty="0">
                <a:latin typeface="+mj-lt"/>
              </a:rPr>
              <a:t>Alexis is 16 years old and on work placement at a local radio station. Her supervisor there, Mark, asks her questions like “do you have a boyfriend?” and “have you ever been out with an older guy?” He insists that Alexis gives him her mobile number “for WHS reasons” and sends her messages at work and after work. The messages include personal comments like “you are looking gorgeous today” and “what are you doing after work tonight?”</a:t>
            </a:r>
            <a:endParaRPr lang="en-AU" sz="2400" dirty="0">
              <a:latin typeface="+mj-lt"/>
            </a:endParaRPr>
          </a:p>
          <a:p>
            <a:pPr marL="0" indent="0" algn="r">
              <a:buNone/>
            </a:pPr>
            <a:r>
              <a:rPr lang="en-AU" sz="2000" i="1" dirty="0">
                <a:latin typeface="+mj-lt"/>
              </a:rPr>
              <a:t>Acknowledgement to SafeWork SA for this scenario.</a:t>
            </a:r>
            <a:endParaRPr lang="en-AU" sz="2000" dirty="0">
              <a:latin typeface="+mj-lt"/>
            </a:endParaRPr>
          </a:p>
          <a:p>
            <a:pPr marL="0" indent="0">
              <a:buNone/>
            </a:pPr>
            <a:endParaRPr lang="en-AU" sz="2000" dirty="0">
              <a:latin typeface="+mj-lt"/>
            </a:endParaRPr>
          </a:p>
        </p:txBody>
      </p:sp>
    </p:spTree>
    <p:extLst>
      <p:ext uri="{BB962C8B-B14F-4D97-AF65-F5344CB8AC3E}">
        <p14:creationId xmlns:p14="http://schemas.microsoft.com/office/powerpoint/2010/main" val="26857929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Essential Learnings before </a:t>
            </a:r>
            <a:br>
              <a:rPr lang="en-US" dirty="0"/>
            </a:br>
            <a:r>
              <a:rPr lang="en-US" dirty="0"/>
              <a:t>Work Placement</a:t>
            </a:r>
            <a:endParaRPr lang="en-AU" dirty="0"/>
          </a:p>
        </p:txBody>
      </p:sp>
      <p:sp>
        <p:nvSpPr>
          <p:cNvPr id="3" name="Content Placeholder 2"/>
          <p:cNvSpPr>
            <a:spLocks noGrp="1"/>
          </p:cNvSpPr>
          <p:nvPr>
            <p:ph idx="1"/>
          </p:nvPr>
        </p:nvSpPr>
        <p:spPr>
          <a:xfrm>
            <a:off x="457200" y="2060848"/>
            <a:ext cx="8229600" cy="4263752"/>
          </a:xfrm>
        </p:spPr>
        <p:txBody>
          <a:bodyPr>
            <a:normAutofit/>
          </a:bodyPr>
          <a:lstStyle/>
          <a:p>
            <a:pPr marL="0" indent="0">
              <a:buNone/>
            </a:pPr>
            <a:r>
              <a:rPr lang="en-US" dirty="0">
                <a:latin typeface="+mj-lt"/>
              </a:rPr>
              <a:t>Legislation and Guidelines</a:t>
            </a:r>
          </a:p>
          <a:p>
            <a:pPr marL="971550" lvl="1" indent="-571500">
              <a:buFont typeface="+mj-lt"/>
              <a:buAutoNum type="romanLcPeriod"/>
            </a:pPr>
            <a:r>
              <a:rPr lang="en-US" dirty="0">
                <a:latin typeface="+mj-lt"/>
              </a:rPr>
              <a:t>Work Health and Safety Act 2012</a:t>
            </a:r>
          </a:p>
          <a:p>
            <a:pPr marL="971550" lvl="1" indent="-571500">
              <a:buFont typeface="+mj-lt"/>
              <a:buAutoNum type="romanLcPeriod"/>
            </a:pPr>
            <a:r>
              <a:rPr lang="en-US" dirty="0">
                <a:latin typeface="+mj-lt"/>
              </a:rPr>
              <a:t>Equal Opportunity Act 1984</a:t>
            </a:r>
          </a:p>
          <a:p>
            <a:pPr marL="971550" lvl="1" indent="-571500">
              <a:buFont typeface="+mj-lt"/>
              <a:buAutoNum type="romanLcPeriod"/>
            </a:pPr>
            <a:r>
              <a:rPr lang="en-US" dirty="0">
                <a:latin typeface="+mj-lt"/>
              </a:rPr>
              <a:t>Children’s Protection Act 1993</a:t>
            </a:r>
          </a:p>
          <a:p>
            <a:pPr marL="971550" lvl="1" indent="-571500">
              <a:buFont typeface="+mj-lt"/>
              <a:buAutoNum type="romanLcPeriod"/>
            </a:pPr>
            <a:r>
              <a:rPr lang="en-US" dirty="0">
                <a:latin typeface="+mj-lt"/>
              </a:rPr>
              <a:t>Prohibited Work Placements </a:t>
            </a:r>
            <a:endParaRPr lang="en-AU" dirty="0">
              <a:latin typeface="+mj-lt"/>
            </a:endParaRPr>
          </a:p>
          <a:p>
            <a:pPr marL="400050" lvl="1" indent="0">
              <a:buNone/>
            </a:pPr>
            <a:endParaRPr lang="en-US" dirty="0">
              <a:latin typeface="+mj-lt"/>
            </a:endParaRPr>
          </a:p>
          <a:p>
            <a:pPr marL="0" indent="0">
              <a:buNone/>
            </a:pPr>
            <a:r>
              <a:rPr lang="en-US" i="1" dirty="0"/>
              <a:t>But what do these Acts and Guidelines actually say?</a:t>
            </a:r>
            <a:endParaRPr lang="en-AU" dirty="0"/>
          </a:p>
        </p:txBody>
      </p:sp>
    </p:spTree>
    <p:extLst>
      <p:ext uri="{BB962C8B-B14F-4D97-AF65-F5344CB8AC3E}">
        <p14:creationId xmlns:p14="http://schemas.microsoft.com/office/powerpoint/2010/main" val="2281187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Practice Case Study Scenario 6</a:t>
            </a:r>
            <a:endParaRPr lang="en-AU" dirty="0"/>
          </a:p>
        </p:txBody>
      </p:sp>
      <p:sp>
        <p:nvSpPr>
          <p:cNvPr id="3" name="Content Placeholder 2"/>
          <p:cNvSpPr>
            <a:spLocks noGrp="1"/>
          </p:cNvSpPr>
          <p:nvPr>
            <p:ph idx="1"/>
          </p:nvPr>
        </p:nvSpPr>
        <p:spPr>
          <a:xfrm>
            <a:off x="467544" y="2204864"/>
            <a:ext cx="8229600" cy="3941792"/>
          </a:xfrm>
        </p:spPr>
        <p:txBody>
          <a:bodyPr>
            <a:normAutofit/>
          </a:bodyPr>
          <a:lstStyle/>
          <a:p>
            <a:pPr marL="0" indent="0" algn="just">
              <a:buNone/>
            </a:pPr>
            <a:r>
              <a:rPr lang="en-US" sz="2400" i="1" dirty="0">
                <a:latin typeface="+mj-lt"/>
              </a:rPr>
              <a:t>DREW</a:t>
            </a:r>
            <a:endParaRPr lang="en-AU" sz="2400" i="1" dirty="0">
              <a:latin typeface="+mj-lt"/>
            </a:endParaRPr>
          </a:p>
          <a:p>
            <a:pPr marL="0" indent="0" algn="just">
              <a:buNone/>
            </a:pPr>
            <a:r>
              <a:rPr lang="en-AU" sz="2400" i="1" dirty="0">
                <a:latin typeface="+mj-lt"/>
              </a:rPr>
              <a:t>Drew is 17 and lives with his Mum who is disabled. During his work placement he receives a text message from his Mum so he calls her to reassure her that he will be home soon. Another worker finds out and tells the supervisor who calls a meeting for the whole team. In front of the group, Drew’s work placement supervisor tells him off for making a call during work time and then says he needs to “toughen up” and not be such a “Mummy’s boy” because “no one likes a baby”.</a:t>
            </a:r>
            <a:endParaRPr lang="en-AU" sz="2400" dirty="0">
              <a:latin typeface="+mj-lt"/>
            </a:endParaRPr>
          </a:p>
        </p:txBody>
      </p:sp>
    </p:spTree>
    <p:extLst>
      <p:ext uri="{BB962C8B-B14F-4D97-AF65-F5344CB8AC3E}">
        <p14:creationId xmlns:p14="http://schemas.microsoft.com/office/powerpoint/2010/main" val="1621011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Summative Case Study Scenarios</a:t>
            </a:r>
            <a:endParaRPr lang="en-AU" dirty="0"/>
          </a:p>
        </p:txBody>
      </p:sp>
      <p:sp>
        <p:nvSpPr>
          <p:cNvPr id="3" name="Content Placeholder 2"/>
          <p:cNvSpPr>
            <a:spLocks noGrp="1"/>
          </p:cNvSpPr>
          <p:nvPr>
            <p:ph idx="1"/>
          </p:nvPr>
        </p:nvSpPr>
        <p:spPr>
          <a:xfrm>
            <a:off x="467544" y="2276872"/>
            <a:ext cx="8229600" cy="4013800"/>
          </a:xfrm>
        </p:spPr>
        <p:txBody>
          <a:bodyPr>
            <a:normAutofit fontScale="92500"/>
          </a:bodyPr>
          <a:lstStyle/>
          <a:p>
            <a:pPr marL="0" indent="0">
              <a:buNone/>
            </a:pPr>
            <a:r>
              <a:rPr lang="en-US" dirty="0">
                <a:latin typeface="+mj-lt"/>
              </a:rPr>
              <a:t>Now time for the real thing …</a:t>
            </a:r>
          </a:p>
          <a:p>
            <a:pPr marL="0" indent="0">
              <a:buNone/>
            </a:pPr>
            <a:endParaRPr lang="en-US" sz="1000" dirty="0">
              <a:latin typeface="+mj-lt"/>
            </a:endParaRPr>
          </a:p>
          <a:p>
            <a:r>
              <a:rPr lang="en-US" dirty="0">
                <a:latin typeface="+mj-lt"/>
              </a:rPr>
              <a:t>You need to complete 4 Case Study Scenarios – At least one must be for a Work Experience Student</a:t>
            </a:r>
          </a:p>
          <a:p>
            <a:r>
              <a:rPr lang="en-US" dirty="0">
                <a:latin typeface="+mj-lt"/>
              </a:rPr>
              <a:t>Complete the Scenario Work Sheets</a:t>
            </a:r>
          </a:p>
          <a:p>
            <a:r>
              <a:rPr lang="en-US" dirty="0">
                <a:latin typeface="+mj-lt"/>
              </a:rPr>
              <a:t>Make sure that you put YOUR name on each answer sheet</a:t>
            </a:r>
          </a:p>
          <a:p>
            <a:r>
              <a:rPr lang="en-US" dirty="0">
                <a:latin typeface="+mj-lt"/>
              </a:rPr>
              <a:t>Put the number and name of each scenario you are given on the answer sheet</a:t>
            </a:r>
          </a:p>
          <a:p>
            <a:r>
              <a:rPr lang="en-US" dirty="0">
                <a:latin typeface="+mj-lt"/>
              </a:rPr>
              <a:t>Give as much information as possible to show that you understand the scenario</a:t>
            </a:r>
            <a:endParaRPr lang="en-AU" dirty="0">
              <a:latin typeface="+mj-lt"/>
            </a:endParaRPr>
          </a:p>
        </p:txBody>
      </p:sp>
    </p:spTree>
    <p:extLst>
      <p:ext uri="{BB962C8B-B14F-4D97-AF65-F5344CB8AC3E}">
        <p14:creationId xmlns:p14="http://schemas.microsoft.com/office/powerpoint/2010/main" val="20789973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fade">
                                      <p:cBhvr>
                                        <p:cTn id="14" dur="1000"/>
                                        <p:tgtEl>
                                          <p:spTgt spid="3">
                                            <p:txEl>
                                              <p:pRg st="2" end="2"/>
                                            </p:txEl>
                                          </p:spTgt>
                                        </p:tgtEl>
                                      </p:cBhvr>
                                    </p:animEffect>
                                    <p:anim calcmode="lin" valueType="num">
                                      <p:cBhvr>
                                        <p:cTn id="1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Effect transition="in" filter="fade">
                                      <p:cBhvr>
                                        <p:cTn id="21" dur="1000"/>
                                        <p:tgtEl>
                                          <p:spTgt spid="3">
                                            <p:txEl>
                                              <p:pRg st="3" end="3"/>
                                            </p:txEl>
                                          </p:spTgt>
                                        </p:tgtEl>
                                      </p:cBhvr>
                                    </p:animEffect>
                                    <p:anim calcmode="lin" valueType="num">
                                      <p:cBhvr>
                                        <p:cTn id="2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Effect transition="in" filter="fade">
                                      <p:cBhvr>
                                        <p:cTn id="35" dur="1000"/>
                                        <p:tgtEl>
                                          <p:spTgt spid="3">
                                            <p:txEl>
                                              <p:pRg st="5" end="5"/>
                                            </p:txEl>
                                          </p:spTgt>
                                        </p:tgtEl>
                                      </p:cBhvr>
                                    </p:animEffect>
                                    <p:anim calcmode="lin" valueType="num">
                                      <p:cBhvr>
                                        <p:cTn id="36"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Effect transition="in" filter="fade">
                                      <p:cBhvr>
                                        <p:cTn id="42" dur="1000"/>
                                        <p:tgtEl>
                                          <p:spTgt spid="3">
                                            <p:txEl>
                                              <p:pRg st="6" end="6"/>
                                            </p:txEl>
                                          </p:spTgt>
                                        </p:tgtEl>
                                      </p:cBhvr>
                                    </p:animEffect>
                                    <p:anim calcmode="lin" valueType="num">
                                      <p:cBhvr>
                                        <p:cTn id="43"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924712"/>
          </a:xfrm>
        </p:spPr>
        <p:txBody>
          <a:bodyPr>
            <a:normAutofit fontScale="90000"/>
          </a:bodyPr>
          <a:lstStyle/>
          <a:p>
            <a:r>
              <a:rPr lang="en-US" dirty="0"/>
              <a:t>Work Health and Safety Act 2012</a:t>
            </a:r>
            <a:endParaRPr lang="en-AU" dirty="0"/>
          </a:p>
        </p:txBody>
      </p:sp>
      <p:sp>
        <p:nvSpPr>
          <p:cNvPr id="3" name="Content Placeholder 2"/>
          <p:cNvSpPr>
            <a:spLocks noGrp="1"/>
          </p:cNvSpPr>
          <p:nvPr>
            <p:ph idx="1"/>
          </p:nvPr>
        </p:nvSpPr>
        <p:spPr/>
        <p:txBody>
          <a:bodyPr>
            <a:normAutofit/>
          </a:bodyPr>
          <a:lstStyle/>
          <a:p>
            <a:r>
              <a:rPr lang="en-US" dirty="0">
                <a:latin typeface="+mj-lt"/>
              </a:rPr>
              <a:t>The Act defines students on work placement as </a:t>
            </a:r>
            <a:r>
              <a:rPr lang="en-US" u="sng" dirty="0">
                <a:latin typeface="+mj-lt"/>
              </a:rPr>
              <a:t>workers</a:t>
            </a:r>
          </a:p>
          <a:p>
            <a:r>
              <a:rPr lang="en-US" dirty="0">
                <a:latin typeface="+mj-lt"/>
              </a:rPr>
              <a:t>The work placement provider has the same responsibility for you as they do for all their workers</a:t>
            </a:r>
            <a:endParaRPr lang="en-US" u="sng" dirty="0">
              <a:latin typeface="+mj-lt"/>
            </a:endParaRPr>
          </a:p>
          <a:p>
            <a:r>
              <a:rPr lang="en-US" u="sng" dirty="0">
                <a:latin typeface="+mj-lt"/>
              </a:rPr>
              <a:t>You</a:t>
            </a:r>
            <a:r>
              <a:rPr lang="en-US" dirty="0">
                <a:latin typeface="+mj-lt"/>
              </a:rPr>
              <a:t> must take every reasonable care to:</a:t>
            </a:r>
          </a:p>
          <a:p>
            <a:pPr marL="971550" lvl="1" indent="-571500">
              <a:buFont typeface="+mj-lt"/>
              <a:buAutoNum type="romanLcPeriod"/>
            </a:pPr>
            <a:r>
              <a:rPr lang="en-US" dirty="0">
                <a:latin typeface="+mj-lt"/>
              </a:rPr>
              <a:t>Avoid adversely affecting the health or safety of yourself</a:t>
            </a:r>
          </a:p>
          <a:p>
            <a:pPr marL="971550" lvl="1" indent="-571500">
              <a:buFont typeface="+mj-lt"/>
              <a:buAutoNum type="romanLcPeriod"/>
            </a:pPr>
            <a:r>
              <a:rPr lang="en-US" dirty="0">
                <a:latin typeface="+mj-lt"/>
              </a:rPr>
              <a:t>Avoid adversely affecting the health or safety of any other person</a:t>
            </a:r>
          </a:p>
          <a:p>
            <a:pPr marL="400050" lvl="1" indent="0">
              <a:buNone/>
            </a:pPr>
            <a:r>
              <a:rPr lang="en-US" i="1" dirty="0">
                <a:latin typeface="+mj-lt"/>
              </a:rPr>
              <a:t>This could be by doing something </a:t>
            </a:r>
            <a:r>
              <a:rPr lang="en-US" i="1" u="sng" dirty="0">
                <a:latin typeface="+mj-lt"/>
              </a:rPr>
              <a:t>or</a:t>
            </a:r>
            <a:r>
              <a:rPr lang="en-US" i="1" dirty="0">
                <a:latin typeface="+mj-lt"/>
              </a:rPr>
              <a:t> not doing something</a:t>
            </a:r>
            <a:endParaRPr lang="en-AU" i="1" dirty="0">
              <a:latin typeface="+mj-lt"/>
            </a:endParaRPr>
          </a:p>
        </p:txBody>
      </p:sp>
    </p:spTree>
    <p:extLst>
      <p:ext uri="{BB962C8B-B14F-4D97-AF65-F5344CB8AC3E}">
        <p14:creationId xmlns:p14="http://schemas.microsoft.com/office/powerpoint/2010/main" val="2784732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Equal Opportunity Act 1984</a:t>
            </a:r>
            <a:endParaRPr lang="en-AU" dirty="0"/>
          </a:p>
        </p:txBody>
      </p:sp>
      <p:sp>
        <p:nvSpPr>
          <p:cNvPr id="3" name="Content Placeholder 2"/>
          <p:cNvSpPr>
            <a:spLocks noGrp="1"/>
          </p:cNvSpPr>
          <p:nvPr>
            <p:ph idx="1"/>
          </p:nvPr>
        </p:nvSpPr>
        <p:spPr/>
        <p:txBody>
          <a:bodyPr/>
          <a:lstStyle/>
          <a:p>
            <a:r>
              <a:rPr lang="en-US" sz="2400" dirty="0">
                <a:latin typeface="+mj-lt"/>
              </a:rPr>
              <a:t>Promotes equality of opportunity between the citizens of South Australia</a:t>
            </a:r>
          </a:p>
          <a:p>
            <a:pPr marL="0" indent="0">
              <a:buNone/>
            </a:pPr>
            <a:r>
              <a:rPr lang="en-US" dirty="0"/>
              <a:t>					</a:t>
            </a:r>
            <a:endParaRPr lang="en-AU"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5048" y="2996952"/>
            <a:ext cx="3419374" cy="244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924427" y="2996952"/>
            <a:ext cx="2684508" cy="24482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05801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1026"/>
                                        </p:tgtEl>
                                        <p:attrNameLst>
                                          <p:attrName>style.visibility</p:attrName>
                                        </p:attrNameLst>
                                      </p:cBhvr>
                                      <p:to>
                                        <p:strVal val="visible"/>
                                      </p:to>
                                    </p:set>
                                    <p:animEffect transition="in" filter="fade">
                                      <p:cBhvr>
                                        <p:cTn id="12" dur="500"/>
                                        <p:tgtEl>
                                          <p:spTgt spid="102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1027"/>
                                        </p:tgtEl>
                                        <p:attrNameLst>
                                          <p:attrName>style.visibility</p:attrName>
                                        </p:attrNameLst>
                                      </p:cBhvr>
                                      <p:to>
                                        <p:strVal val="visible"/>
                                      </p:to>
                                    </p:set>
                                    <p:animEffect transition="in" filter="fade">
                                      <p:cBhvr>
                                        <p:cTn id="17" dur="500"/>
                                        <p:tgtEl>
                                          <p:spTgt spid="10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lstStyle/>
          <a:p>
            <a:r>
              <a:rPr lang="en-US" dirty="0"/>
              <a:t>Equal Opportunity Act 1984</a:t>
            </a:r>
            <a:endParaRPr lang="en-AU" dirty="0"/>
          </a:p>
        </p:txBody>
      </p:sp>
      <p:sp>
        <p:nvSpPr>
          <p:cNvPr id="3" name="Content Placeholder 2"/>
          <p:cNvSpPr>
            <a:spLocks noGrp="1"/>
          </p:cNvSpPr>
          <p:nvPr>
            <p:ph idx="1"/>
          </p:nvPr>
        </p:nvSpPr>
        <p:spPr>
          <a:xfrm>
            <a:off x="395536" y="1772816"/>
            <a:ext cx="8229600" cy="4464496"/>
          </a:xfrm>
        </p:spPr>
        <p:txBody>
          <a:bodyPr>
            <a:normAutofit/>
          </a:bodyPr>
          <a:lstStyle/>
          <a:p>
            <a:r>
              <a:rPr lang="en-US" sz="2800" dirty="0">
                <a:latin typeface="+mj-lt"/>
              </a:rPr>
              <a:t>Prevents discrimination based on …</a:t>
            </a:r>
          </a:p>
          <a:p>
            <a:pPr marL="0" indent="0">
              <a:buNone/>
            </a:pPr>
            <a:r>
              <a:rPr lang="en-US" dirty="0">
                <a:latin typeface="+mj-lt"/>
              </a:rPr>
              <a:t>	</a:t>
            </a:r>
          </a:p>
          <a:p>
            <a:pPr marL="0" indent="0">
              <a:buNone/>
            </a:pPr>
            <a:endParaRPr lang="en-US" dirty="0">
              <a:latin typeface="+mj-lt"/>
            </a:endParaRPr>
          </a:p>
          <a:p>
            <a:endParaRPr lang="en-US" dirty="0">
              <a:latin typeface="+mj-lt"/>
            </a:endParaRPr>
          </a:p>
          <a:p>
            <a:endParaRPr lang="en-US" dirty="0">
              <a:latin typeface="+mj-lt"/>
            </a:endParaRPr>
          </a:p>
          <a:p>
            <a:pPr marL="0" indent="0">
              <a:buNone/>
            </a:pPr>
            <a:endParaRPr lang="en-US" dirty="0">
              <a:latin typeface="+mj-lt"/>
            </a:endParaRPr>
          </a:p>
          <a:p>
            <a:r>
              <a:rPr lang="en-US" sz="2800" dirty="0">
                <a:latin typeface="+mj-lt"/>
              </a:rPr>
              <a:t>Includes Sexual Harassment laws </a:t>
            </a:r>
          </a:p>
          <a:p>
            <a:pPr marL="0" indent="0">
              <a:buNone/>
            </a:pPr>
            <a:endParaRPr lang="en-US" sz="2100" dirty="0">
              <a:latin typeface="+mj-lt"/>
            </a:endParaRPr>
          </a:p>
          <a:p>
            <a:pPr marL="0" indent="0">
              <a:buNone/>
            </a:pPr>
            <a:r>
              <a:rPr lang="en-US" dirty="0">
                <a:latin typeface="+mj-lt"/>
              </a:rPr>
              <a:t>The are also other Commonwealth Acts there to protect us.</a:t>
            </a:r>
            <a:endParaRPr lang="en-AU" dirty="0">
              <a:latin typeface="+mj-lt"/>
            </a:endParaRPr>
          </a:p>
        </p:txBody>
      </p:sp>
      <p:graphicFrame>
        <p:nvGraphicFramePr>
          <p:cNvPr id="4" name="Table 3"/>
          <p:cNvGraphicFramePr>
            <a:graphicFrameLocks noGrp="1"/>
          </p:cNvGraphicFramePr>
          <p:nvPr>
            <p:extLst/>
          </p:nvPr>
        </p:nvGraphicFramePr>
        <p:xfrm>
          <a:off x="1619672" y="2708920"/>
          <a:ext cx="6408712" cy="1554480"/>
        </p:xfrm>
        <a:graphic>
          <a:graphicData uri="http://schemas.openxmlformats.org/drawingml/2006/table">
            <a:tbl>
              <a:tblPr firstRow="1" bandRow="1">
                <a:tableStyleId>{2D5ABB26-0587-4C30-8999-92F81FD0307C}</a:tableStyleId>
              </a:tblPr>
              <a:tblGrid>
                <a:gridCol w="2736304">
                  <a:extLst>
                    <a:ext uri="{9D8B030D-6E8A-4147-A177-3AD203B41FA5}">
                      <a16:colId xmlns:a16="http://schemas.microsoft.com/office/drawing/2014/main" val="20000"/>
                    </a:ext>
                  </a:extLst>
                </a:gridCol>
                <a:gridCol w="2160240">
                  <a:extLst>
                    <a:ext uri="{9D8B030D-6E8A-4147-A177-3AD203B41FA5}">
                      <a16:colId xmlns:a16="http://schemas.microsoft.com/office/drawing/2014/main" val="20001"/>
                    </a:ext>
                  </a:extLst>
                </a:gridCol>
                <a:gridCol w="1512168">
                  <a:extLst>
                    <a:ext uri="{9D8B030D-6E8A-4147-A177-3AD203B41FA5}">
                      <a16:colId xmlns:a16="http://schemas.microsoft.com/office/drawing/2014/main" val="20002"/>
                    </a:ext>
                  </a:extLst>
                </a:gridCol>
              </a:tblGrid>
              <a:tr h="370840">
                <a:tc>
                  <a:txBody>
                    <a:bodyPr/>
                    <a:lstStyle/>
                    <a:p>
                      <a:r>
                        <a:rPr lang="en-US" sz="2800" dirty="0">
                          <a:latin typeface="+mj-lt"/>
                        </a:rPr>
                        <a:t>Sex</a:t>
                      </a:r>
                      <a:endParaRPr lang="en-AU" sz="2800" dirty="0">
                        <a:latin typeface="+mj-lt"/>
                      </a:endParaRPr>
                    </a:p>
                  </a:txBody>
                  <a:tcPr/>
                </a:tc>
                <a:tc>
                  <a:txBody>
                    <a:bodyPr/>
                    <a:lstStyle/>
                    <a:p>
                      <a:r>
                        <a:rPr lang="en-US" sz="2800" dirty="0">
                          <a:latin typeface="+mj-lt"/>
                        </a:rPr>
                        <a:t>Pregnancy</a:t>
                      </a:r>
                      <a:endParaRPr lang="en-AU" sz="2800" dirty="0">
                        <a:latin typeface="+mj-lt"/>
                      </a:endParaRPr>
                    </a:p>
                  </a:txBody>
                  <a:tcPr/>
                </a:tc>
                <a:tc>
                  <a:txBody>
                    <a:bodyPr/>
                    <a:lstStyle/>
                    <a:p>
                      <a:r>
                        <a:rPr lang="en-US" sz="2800" dirty="0">
                          <a:latin typeface="+mj-lt"/>
                        </a:rPr>
                        <a:t>Race</a:t>
                      </a:r>
                      <a:endParaRPr lang="en-AU" sz="2800" dirty="0">
                        <a:latin typeface="+mj-lt"/>
                      </a:endParaRPr>
                    </a:p>
                  </a:txBody>
                  <a:tcPr/>
                </a:tc>
                <a:extLst>
                  <a:ext uri="{0D108BD9-81ED-4DB2-BD59-A6C34878D82A}">
                    <a16:rowId xmlns:a16="http://schemas.microsoft.com/office/drawing/2014/main" val="10000"/>
                  </a:ext>
                </a:extLst>
              </a:tr>
              <a:tr h="48995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latin typeface="+mj-lt"/>
                        </a:rPr>
                        <a:t>Chosen Gender</a:t>
                      </a:r>
                      <a:endParaRPr lang="en-AU" sz="28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latin typeface="+mj-lt"/>
                        </a:rPr>
                        <a:t>Age</a:t>
                      </a:r>
                      <a:endParaRPr lang="en-AU" sz="2800" dirty="0">
                        <a:latin typeface="+mj-lt"/>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latin typeface="+mj-lt"/>
                        </a:rPr>
                        <a:t>Religion</a:t>
                      </a:r>
                      <a:endParaRPr lang="en-AU" sz="2800" dirty="0">
                        <a:latin typeface="+mj-lt"/>
                      </a:endParaRP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800" dirty="0">
                          <a:latin typeface="+mj-lt"/>
                        </a:rPr>
                        <a:t>Sexuality</a:t>
                      </a:r>
                      <a:endParaRPr lang="en-AU" sz="2800" dirty="0">
                        <a:latin typeface="+mj-lt"/>
                      </a:endParaRPr>
                    </a:p>
                  </a:txBody>
                  <a:tcPr/>
                </a:tc>
                <a:tc>
                  <a:txBody>
                    <a:bodyPr/>
                    <a:lstStyle/>
                    <a:p>
                      <a:r>
                        <a:rPr lang="en-US" sz="2800" dirty="0">
                          <a:latin typeface="+mj-lt"/>
                        </a:rPr>
                        <a:t>Disability</a:t>
                      </a:r>
                      <a:endParaRPr lang="en-AU" sz="2800" dirty="0">
                        <a:latin typeface="+mj-lt"/>
                      </a:endParaRPr>
                    </a:p>
                  </a:txBody>
                  <a:tcPr/>
                </a:tc>
                <a:tc>
                  <a:txBody>
                    <a:bodyPr/>
                    <a:lstStyle/>
                    <a:p>
                      <a:endParaRPr lang="en-AU" sz="2800" dirty="0"/>
                    </a:p>
                  </a:txBody>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16559559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6" presetClass="entr" presetSubtype="0" fill="hold" nodeType="clickEffect">
                                  <p:stCondLst>
                                    <p:cond delay="0"/>
                                  </p:stCondLst>
                                  <p:childTnLst>
                                    <p:set>
                                      <p:cBhvr>
                                        <p:cTn id="12" dur="1" fill="hold">
                                          <p:stCondLst>
                                            <p:cond delay="0"/>
                                          </p:stCondLst>
                                        </p:cTn>
                                        <p:tgtEl>
                                          <p:spTgt spid="4"/>
                                        </p:tgtEl>
                                        <p:attrNameLst>
                                          <p:attrName>style.visibility</p:attrName>
                                        </p:attrNameLst>
                                      </p:cBhvr>
                                      <p:to>
                                        <p:strVal val="visible"/>
                                      </p:to>
                                    </p:set>
                                    <p:animEffect transition="in" filter="wipe(down)">
                                      <p:cBhvr>
                                        <p:cTn id="13" dur="580">
                                          <p:stCondLst>
                                            <p:cond delay="0"/>
                                          </p:stCondLst>
                                        </p:cTn>
                                        <p:tgtEl>
                                          <p:spTgt spid="4"/>
                                        </p:tgtEl>
                                      </p:cBhvr>
                                    </p:animEffect>
                                    <p:anim calcmode="lin" valueType="num">
                                      <p:cBhvr>
                                        <p:cTn id="1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9" dur="26">
                                          <p:stCondLst>
                                            <p:cond delay="650"/>
                                          </p:stCondLst>
                                        </p:cTn>
                                        <p:tgtEl>
                                          <p:spTgt spid="4"/>
                                        </p:tgtEl>
                                      </p:cBhvr>
                                      <p:to x="100000" y="60000"/>
                                    </p:animScale>
                                    <p:animScale>
                                      <p:cBhvr>
                                        <p:cTn id="20" dur="166" decel="50000">
                                          <p:stCondLst>
                                            <p:cond delay="676"/>
                                          </p:stCondLst>
                                        </p:cTn>
                                        <p:tgtEl>
                                          <p:spTgt spid="4"/>
                                        </p:tgtEl>
                                      </p:cBhvr>
                                      <p:to x="100000" y="100000"/>
                                    </p:animScale>
                                    <p:animScale>
                                      <p:cBhvr>
                                        <p:cTn id="21" dur="26">
                                          <p:stCondLst>
                                            <p:cond delay="1312"/>
                                          </p:stCondLst>
                                        </p:cTn>
                                        <p:tgtEl>
                                          <p:spTgt spid="4"/>
                                        </p:tgtEl>
                                      </p:cBhvr>
                                      <p:to x="100000" y="80000"/>
                                    </p:animScale>
                                    <p:animScale>
                                      <p:cBhvr>
                                        <p:cTn id="22" dur="166" decel="50000">
                                          <p:stCondLst>
                                            <p:cond delay="1338"/>
                                          </p:stCondLst>
                                        </p:cTn>
                                        <p:tgtEl>
                                          <p:spTgt spid="4"/>
                                        </p:tgtEl>
                                      </p:cBhvr>
                                      <p:to x="100000" y="100000"/>
                                    </p:animScale>
                                    <p:animScale>
                                      <p:cBhvr>
                                        <p:cTn id="23" dur="26">
                                          <p:stCondLst>
                                            <p:cond delay="1642"/>
                                          </p:stCondLst>
                                        </p:cTn>
                                        <p:tgtEl>
                                          <p:spTgt spid="4"/>
                                        </p:tgtEl>
                                      </p:cBhvr>
                                      <p:to x="100000" y="90000"/>
                                    </p:animScale>
                                    <p:animScale>
                                      <p:cBhvr>
                                        <p:cTn id="24" dur="166" decel="50000">
                                          <p:stCondLst>
                                            <p:cond delay="1668"/>
                                          </p:stCondLst>
                                        </p:cTn>
                                        <p:tgtEl>
                                          <p:spTgt spid="4"/>
                                        </p:tgtEl>
                                      </p:cBhvr>
                                      <p:to x="100000" y="100000"/>
                                    </p:animScale>
                                    <p:animScale>
                                      <p:cBhvr>
                                        <p:cTn id="25" dur="26">
                                          <p:stCondLst>
                                            <p:cond delay="1808"/>
                                          </p:stCondLst>
                                        </p:cTn>
                                        <p:tgtEl>
                                          <p:spTgt spid="4"/>
                                        </p:tgtEl>
                                      </p:cBhvr>
                                      <p:to x="100000" y="95000"/>
                                    </p:animScale>
                                    <p:animScale>
                                      <p:cBhvr>
                                        <p:cTn id="26" dur="166" decel="50000">
                                          <p:stCondLst>
                                            <p:cond delay="1834"/>
                                          </p:stCondLst>
                                        </p:cTn>
                                        <p:tgtEl>
                                          <p:spTgt spid="4"/>
                                        </p:tgtEl>
                                      </p:cBhvr>
                                      <p:to x="100000" y="100000"/>
                                    </p:animScale>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anim calcmode="lin" valueType="num">
                                      <p:cBhvr additive="base">
                                        <p:cTn id="3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 calcmode="lin" valueType="num">
                                      <p:cBhvr additive="base">
                                        <p:cTn id="37"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Children’s Protection Act 1993</a:t>
            </a:r>
            <a:endParaRPr lang="en-AU" dirty="0"/>
          </a:p>
        </p:txBody>
      </p:sp>
      <p:sp>
        <p:nvSpPr>
          <p:cNvPr id="3" name="Content Placeholder 2"/>
          <p:cNvSpPr>
            <a:spLocks noGrp="1"/>
          </p:cNvSpPr>
          <p:nvPr>
            <p:ph idx="1"/>
          </p:nvPr>
        </p:nvSpPr>
        <p:spPr>
          <a:xfrm>
            <a:off x="457200" y="2420888"/>
            <a:ext cx="8229600" cy="3903712"/>
          </a:xfrm>
        </p:spPr>
        <p:txBody>
          <a:bodyPr/>
          <a:lstStyle/>
          <a:p>
            <a:r>
              <a:rPr lang="en-US" dirty="0">
                <a:latin typeface="+mj-lt"/>
              </a:rPr>
              <a:t>The Act defines a child as any person under 18</a:t>
            </a:r>
          </a:p>
          <a:p>
            <a:r>
              <a:rPr lang="en-US" dirty="0">
                <a:latin typeface="+mj-lt"/>
              </a:rPr>
              <a:t>Every child has a right to be safe from harm from:</a:t>
            </a:r>
          </a:p>
          <a:p>
            <a:pPr marL="1371600" lvl="2" indent="-571500">
              <a:buFont typeface="+mj-lt"/>
              <a:buAutoNum type="romanLcPeriod"/>
            </a:pPr>
            <a:r>
              <a:rPr lang="en-US" sz="3200" dirty="0">
                <a:latin typeface="+mj-lt"/>
              </a:rPr>
              <a:t>Sexual abuse</a:t>
            </a:r>
          </a:p>
          <a:p>
            <a:pPr marL="1371600" lvl="2" indent="-571500">
              <a:buFont typeface="+mj-lt"/>
              <a:buAutoNum type="romanLcPeriod"/>
            </a:pPr>
            <a:r>
              <a:rPr lang="en-US" sz="3200" dirty="0">
                <a:latin typeface="+mj-lt"/>
              </a:rPr>
              <a:t>Physical abuse</a:t>
            </a:r>
          </a:p>
          <a:p>
            <a:pPr marL="1371600" lvl="2" indent="-571500">
              <a:buFont typeface="+mj-lt"/>
              <a:buAutoNum type="romanLcPeriod"/>
            </a:pPr>
            <a:r>
              <a:rPr lang="en-US" sz="3200" dirty="0">
                <a:latin typeface="+mj-lt"/>
              </a:rPr>
              <a:t>Emotional abuse</a:t>
            </a:r>
          </a:p>
          <a:p>
            <a:pPr marL="1371600" lvl="2" indent="-571500">
              <a:buFont typeface="+mj-lt"/>
              <a:buAutoNum type="romanLcPeriod"/>
            </a:pPr>
            <a:r>
              <a:rPr lang="en-US" sz="3200" dirty="0">
                <a:latin typeface="+mj-lt"/>
              </a:rPr>
              <a:t>Neglect</a:t>
            </a:r>
            <a:endParaRPr lang="en-AU" sz="3200" dirty="0">
              <a:latin typeface="+mj-lt"/>
            </a:endParaRPr>
          </a:p>
          <a:p>
            <a:pPr marL="0" indent="0">
              <a:buNone/>
            </a:pPr>
            <a:endParaRPr lang="en-US" dirty="0"/>
          </a:p>
        </p:txBody>
      </p:sp>
    </p:spTree>
    <p:extLst>
      <p:ext uri="{BB962C8B-B14F-4D97-AF65-F5344CB8AC3E}">
        <p14:creationId xmlns:p14="http://schemas.microsoft.com/office/powerpoint/2010/main" val="22251192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Effect transition="in" filter="fade">
                                      <p:cBhvr>
                                        <p:cTn id="35" dur="1000"/>
                                        <p:tgtEl>
                                          <p:spTgt spid="3">
                                            <p:txEl>
                                              <p:pRg st="4" end="4"/>
                                            </p:txEl>
                                          </p:spTgt>
                                        </p:tgtEl>
                                      </p:cBhvr>
                                    </p:animEffect>
                                    <p:anim calcmode="lin" valueType="num">
                                      <p:cBhvr>
                                        <p:cTn id="36"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42" presetClass="entr" presetSubtype="0"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Effect transition="in" filter="fade">
                                      <p:cBhvr>
                                        <p:cTn id="42" dur="1000"/>
                                        <p:tgtEl>
                                          <p:spTgt spid="3">
                                            <p:txEl>
                                              <p:pRg st="5" end="5"/>
                                            </p:txEl>
                                          </p:spTgt>
                                        </p:tgtEl>
                                      </p:cBhvr>
                                    </p:animEffect>
                                    <p:anim calcmode="lin" valueType="num">
                                      <p:cBhvr>
                                        <p:cTn id="43"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44"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lstStyle/>
          <a:p>
            <a:r>
              <a:rPr lang="en-US" dirty="0"/>
              <a:t>Prohibited Work Placements</a:t>
            </a:r>
            <a:endParaRPr lang="en-AU" dirty="0"/>
          </a:p>
        </p:txBody>
      </p:sp>
      <p:sp>
        <p:nvSpPr>
          <p:cNvPr id="3" name="Content Placeholder 2"/>
          <p:cNvSpPr>
            <a:spLocks noGrp="1"/>
          </p:cNvSpPr>
          <p:nvPr>
            <p:ph idx="1"/>
          </p:nvPr>
        </p:nvSpPr>
        <p:spPr>
          <a:xfrm>
            <a:off x="179512" y="1844824"/>
            <a:ext cx="8712968" cy="4464496"/>
          </a:xfrm>
        </p:spPr>
        <p:txBody>
          <a:bodyPr>
            <a:normAutofit fontScale="47500" lnSpcReduction="20000"/>
          </a:bodyPr>
          <a:lstStyle/>
          <a:p>
            <a:r>
              <a:rPr lang="en-US" sz="5800" dirty="0">
                <a:latin typeface="+mj-lt"/>
              </a:rPr>
              <a:t>A list of things that </a:t>
            </a:r>
            <a:r>
              <a:rPr lang="en-US" sz="5800" u="sng" dirty="0">
                <a:latin typeface="+mj-lt"/>
              </a:rPr>
              <a:t>can’t</a:t>
            </a:r>
            <a:r>
              <a:rPr lang="en-US" sz="5800" dirty="0">
                <a:latin typeface="+mj-lt"/>
              </a:rPr>
              <a:t> happen when a student is on a Work Placement</a:t>
            </a:r>
          </a:p>
          <a:p>
            <a:pPr marL="0" indent="0">
              <a:buNone/>
            </a:pPr>
            <a:r>
              <a:rPr lang="en-US" sz="1800" dirty="0">
                <a:latin typeface="+mj-lt"/>
              </a:rPr>
              <a:t>	</a:t>
            </a:r>
          </a:p>
          <a:p>
            <a:pPr marL="0" indent="0">
              <a:buNone/>
            </a:pPr>
            <a:r>
              <a:rPr lang="en-US" sz="1800" dirty="0">
                <a:latin typeface="+mj-lt"/>
              </a:rPr>
              <a:t>	</a:t>
            </a:r>
            <a:r>
              <a:rPr lang="en-US" sz="5100" dirty="0">
                <a:latin typeface="+mj-lt"/>
              </a:rPr>
              <a:t>Be unsupervised	   </a:t>
            </a:r>
          </a:p>
          <a:p>
            <a:pPr marL="0" indent="0">
              <a:buNone/>
            </a:pPr>
            <a:r>
              <a:rPr lang="en-US" sz="5100" dirty="0">
                <a:latin typeface="+mj-lt"/>
              </a:rPr>
              <a:t>	Take unacceptable risks	</a:t>
            </a:r>
          </a:p>
          <a:p>
            <a:pPr marL="0" indent="0">
              <a:buNone/>
            </a:pPr>
            <a:r>
              <a:rPr lang="en-US" sz="5100" dirty="0">
                <a:latin typeface="+mj-lt"/>
              </a:rPr>
              <a:t>	Harassment	   </a:t>
            </a:r>
          </a:p>
          <a:p>
            <a:pPr marL="0" indent="0">
              <a:buNone/>
            </a:pPr>
            <a:r>
              <a:rPr lang="en-US" sz="5100" dirty="0">
                <a:latin typeface="+mj-lt"/>
              </a:rPr>
              <a:t>	Discrimination		</a:t>
            </a:r>
          </a:p>
          <a:p>
            <a:pPr marL="0" indent="0">
              <a:buNone/>
            </a:pPr>
            <a:r>
              <a:rPr lang="en-US" sz="5100" dirty="0">
                <a:latin typeface="+mj-lt"/>
              </a:rPr>
              <a:t>	Workplace has more than one student for every 3 workers</a:t>
            </a:r>
          </a:p>
          <a:p>
            <a:pPr marL="0" indent="0">
              <a:buNone/>
            </a:pPr>
            <a:r>
              <a:rPr lang="en-US" sz="5100" dirty="0">
                <a:latin typeface="+mj-lt"/>
              </a:rPr>
              <a:t>	Workplace is involved in current industrial action</a:t>
            </a:r>
          </a:p>
          <a:p>
            <a:pPr marL="0" indent="0">
              <a:buNone/>
            </a:pPr>
            <a:r>
              <a:rPr lang="en-US" sz="5100" dirty="0">
                <a:latin typeface="+mj-lt"/>
              </a:rPr>
              <a:t>	Workplace is uninsured</a:t>
            </a:r>
            <a:endParaRPr lang="en-AU" sz="5100" dirty="0">
              <a:latin typeface="+mj-lt"/>
            </a:endParaRPr>
          </a:p>
          <a:p>
            <a:pPr marL="0" indent="0">
              <a:buNone/>
            </a:pPr>
            <a:r>
              <a:rPr lang="en-US" sz="5100" dirty="0">
                <a:latin typeface="+mj-lt"/>
              </a:rPr>
              <a:t>	Student replaces an existing worker</a:t>
            </a:r>
            <a:endParaRPr lang="en-AU" sz="5100" dirty="0">
              <a:latin typeface="+mj-lt"/>
            </a:endParaRPr>
          </a:p>
          <a:p>
            <a:pPr marL="0" indent="0">
              <a:buNone/>
            </a:pPr>
            <a:r>
              <a:rPr lang="en-US" sz="5100" dirty="0">
                <a:latin typeface="+mj-lt"/>
              </a:rPr>
              <a:t>	Work outside reasonable hours for that occupation</a:t>
            </a:r>
            <a:endParaRPr lang="en-AU" sz="5100" dirty="0">
              <a:latin typeface="+mj-lt"/>
            </a:endParaRPr>
          </a:p>
        </p:txBody>
      </p:sp>
    </p:spTree>
    <p:extLst>
      <p:ext uri="{BB962C8B-B14F-4D97-AF65-F5344CB8AC3E}">
        <p14:creationId xmlns:p14="http://schemas.microsoft.com/office/powerpoint/2010/main" val="28706342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3">
                                            <p:txEl>
                                              <p:pRg st="8" end="8"/>
                                            </p:txEl>
                                          </p:spTgt>
                                        </p:tgtEl>
                                        <p:attrNameLst>
                                          <p:attrName>style.visibility</p:attrName>
                                        </p:attrNameLst>
                                      </p:cBhvr>
                                      <p:to>
                                        <p:strVal val="visible"/>
                                      </p:to>
                                    </p:set>
                                    <p:animEffect transition="in" filter="fade">
                                      <p:cBhvr>
                                        <p:cTn id="37" dur="500"/>
                                        <p:tgtEl>
                                          <p:spTgt spid="3">
                                            <p:txEl>
                                              <p:pRg st="8" end="8"/>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animEffect transition="in" filter="fade">
                                      <p:cBhvr>
                                        <p:cTn id="4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852704"/>
          </a:xfrm>
        </p:spPr>
        <p:txBody>
          <a:bodyPr/>
          <a:lstStyle/>
          <a:p>
            <a:r>
              <a:rPr lang="en-US" dirty="0"/>
              <a:t>Prohibited Work Placements</a:t>
            </a:r>
            <a:endParaRPr lang="en-AU" dirty="0"/>
          </a:p>
        </p:txBody>
      </p:sp>
      <p:sp>
        <p:nvSpPr>
          <p:cNvPr id="3" name="Content Placeholder 2"/>
          <p:cNvSpPr>
            <a:spLocks noGrp="1"/>
          </p:cNvSpPr>
          <p:nvPr>
            <p:ph idx="1"/>
          </p:nvPr>
        </p:nvSpPr>
        <p:spPr>
          <a:xfrm>
            <a:off x="323528" y="2060848"/>
            <a:ext cx="8291264" cy="4248472"/>
          </a:xfrm>
        </p:spPr>
        <p:txBody>
          <a:bodyPr>
            <a:normAutofit fontScale="85000" lnSpcReduction="20000"/>
          </a:bodyPr>
          <a:lstStyle/>
          <a:p>
            <a:r>
              <a:rPr lang="en-US" sz="3600" dirty="0">
                <a:latin typeface="+mj-lt"/>
              </a:rPr>
              <a:t>More things that </a:t>
            </a:r>
            <a:r>
              <a:rPr lang="en-US" sz="3600" u="sng" dirty="0">
                <a:latin typeface="+mj-lt"/>
              </a:rPr>
              <a:t>can’t</a:t>
            </a:r>
            <a:r>
              <a:rPr lang="en-US" sz="3600" dirty="0">
                <a:latin typeface="+mj-lt"/>
              </a:rPr>
              <a:t> happen when a student is on a Work Placement</a:t>
            </a:r>
          </a:p>
          <a:p>
            <a:pPr marL="0" indent="0">
              <a:buNone/>
            </a:pPr>
            <a:r>
              <a:rPr lang="en-US" dirty="0">
                <a:latin typeface="+mj-lt"/>
              </a:rPr>
              <a:t>	</a:t>
            </a:r>
            <a:endParaRPr lang="en-US" sz="2600" dirty="0">
              <a:latin typeface="+mj-lt"/>
            </a:endParaRPr>
          </a:p>
          <a:p>
            <a:pPr marL="0" indent="0">
              <a:buNone/>
            </a:pPr>
            <a:r>
              <a:rPr lang="en-US" dirty="0">
                <a:latin typeface="+mj-lt"/>
              </a:rPr>
              <a:t>	Be around hazardous substances (medical)</a:t>
            </a:r>
          </a:p>
          <a:p>
            <a:pPr marL="0" indent="0">
              <a:buNone/>
            </a:pPr>
            <a:r>
              <a:rPr lang="en-US" dirty="0">
                <a:latin typeface="+mj-lt"/>
              </a:rPr>
              <a:t>	Erection, alteration or demolition of buildings over 10m</a:t>
            </a:r>
            <a:endParaRPr lang="en-AU" dirty="0">
              <a:latin typeface="+mj-lt"/>
            </a:endParaRPr>
          </a:p>
          <a:p>
            <a:pPr marL="0" indent="0">
              <a:buNone/>
            </a:pPr>
            <a:r>
              <a:rPr lang="en-US" dirty="0">
                <a:latin typeface="+mj-lt"/>
              </a:rPr>
              <a:t>	Operation of a motorised vehicle unless the student 		holds the appropriate licence</a:t>
            </a:r>
          </a:p>
          <a:p>
            <a:pPr marL="0" indent="0">
              <a:buNone/>
            </a:pPr>
            <a:r>
              <a:rPr lang="en-US" dirty="0">
                <a:latin typeface="+mj-lt"/>
              </a:rPr>
              <a:t>	Operate a vehicle capable of flight</a:t>
            </a:r>
            <a:endParaRPr lang="en-AU" dirty="0">
              <a:latin typeface="+mj-lt"/>
            </a:endParaRPr>
          </a:p>
          <a:p>
            <a:pPr marL="0" indent="0">
              <a:buNone/>
            </a:pPr>
            <a:r>
              <a:rPr lang="en-US" dirty="0">
                <a:latin typeface="+mj-lt"/>
              </a:rPr>
              <a:t>	Delivering and selling newspapers</a:t>
            </a:r>
            <a:endParaRPr lang="en-AU" dirty="0">
              <a:latin typeface="+mj-lt"/>
            </a:endParaRPr>
          </a:p>
          <a:p>
            <a:pPr marL="0" indent="0">
              <a:buNone/>
            </a:pPr>
            <a:r>
              <a:rPr lang="en-US" dirty="0">
                <a:latin typeface="+mj-lt"/>
              </a:rPr>
              <a:t>	Delivering unofficial mail (letterboxing)</a:t>
            </a:r>
            <a:endParaRPr lang="en-AU" dirty="0">
              <a:latin typeface="+mj-lt"/>
            </a:endParaRPr>
          </a:p>
          <a:p>
            <a:pPr marL="0" indent="0">
              <a:buNone/>
            </a:pPr>
            <a:r>
              <a:rPr lang="en-US" dirty="0">
                <a:latin typeface="+mj-lt"/>
              </a:rPr>
              <a:t>	Door-to-door selling</a:t>
            </a:r>
            <a:endParaRPr lang="en-AU" dirty="0">
              <a:latin typeface="+mj-lt"/>
            </a:endParaRPr>
          </a:p>
          <a:p>
            <a:pPr marL="0" indent="0">
              <a:buNone/>
            </a:pPr>
            <a:r>
              <a:rPr lang="en-US" dirty="0">
                <a:latin typeface="+mj-lt"/>
              </a:rPr>
              <a:t>	Serve liquor</a:t>
            </a:r>
            <a:endParaRPr lang="en-AU" dirty="0">
              <a:latin typeface="+mj-lt"/>
            </a:endParaRPr>
          </a:p>
        </p:txBody>
      </p:sp>
    </p:spTree>
    <p:extLst>
      <p:ext uri="{BB962C8B-B14F-4D97-AF65-F5344CB8AC3E}">
        <p14:creationId xmlns:p14="http://schemas.microsoft.com/office/powerpoint/2010/main" val="4160391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Essential Learnings before </a:t>
            </a:r>
            <a:br>
              <a:rPr lang="en-US" dirty="0"/>
            </a:br>
            <a:r>
              <a:rPr lang="en-US" dirty="0"/>
              <a:t>Work Placement</a:t>
            </a:r>
            <a:endParaRPr lang="en-AU" dirty="0"/>
          </a:p>
        </p:txBody>
      </p:sp>
      <p:sp>
        <p:nvSpPr>
          <p:cNvPr id="3" name="Content Placeholder 2"/>
          <p:cNvSpPr>
            <a:spLocks noGrp="1"/>
          </p:cNvSpPr>
          <p:nvPr>
            <p:ph idx="1"/>
          </p:nvPr>
        </p:nvSpPr>
        <p:spPr>
          <a:xfrm>
            <a:off x="457200" y="2060848"/>
            <a:ext cx="8229600" cy="4263752"/>
          </a:xfrm>
        </p:spPr>
        <p:txBody>
          <a:bodyPr>
            <a:normAutofit/>
          </a:bodyPr>
          <a:lstStyle/>
          <a:p>
            <a:r>
              <a:rPr lang="en-US" dirty="0">
                <a:latin typeface="+mj-lt"/>
              </a:rPr>
              <a:t>Duty of Care</a:t>
            </a:r>
          </a:p>
          <a:p>
            <a:r>
              <a:rPr lang="en-US" dirty="0">
                <a:latin typeface="+mj-lt"/>
              </a:rPr>
              <a:t>Legislation and Guidelines</a:t>
            </a:r>
          </a:p>
          <a:p>
            <a:pPr marL="971550" lvl="1" indent="-571500">
              <a:buFont typeface="+mj-lt"/>
              <a:buAutoNum type="romanLcPeriod"/>
            </a:pPr>
            <a:r>
              <a:rPr lang="en-US" dirty="0">
                <a:latin typeface="+mj-lt"/>
              </a:rPr>
              <a:t>Work Health and Safety Act 2012</a:t>
            </a:r>
          </a:p>
          <a:p>
            <a:pPr marL="971550" lvl="1" indent="-571500">
              <a:buFont typeface="+mj-lt"/>
              <a:buAutoNum type="romanLcPeriod"/>
            </a:pPr>
            <a:r>
              <a:rPr lang="en-US" dirty="0">
                <a:latin typeface="+mj-lt"/>
              </a:rPr>
              <a:t>Equal Opportunity Act 1984</a:t>
            </a:r>
          </a:p>
          <a:p>
            <a:pPr marL="971550" lvl="1" indent="-571500">
              <a:buFont typeface="+mj-lt"/>
              <a:buAutoNum type="romanLcPeriod"/>
            </a:pPr>
            <a:r>
              <a:rPr lang="en-US" dirty="0">
                <a:latin typeface="+mj-lt"/>
              </a:rPr>
              <a:t>Children’s Protection Act 1993</a:t>
            </a:r>
          </a:p>
          <a:p>
            <a:pPr marL="971550" lvl="1" indent="-571500">
              <a:buFont typeface="+mj-lt"/>
              <a:buAutoNum type="romanLcPeriod"/>
            </a:pPr>
            <a:r>
              <a:rPr lang="en-US" dirty="0">
                <a:latin typeface="+mj-lt"/>
              </a:rPr>
              <a:t>Prohibited Work Placements </a:t>
            </a:r>
            <a:endParaRPr lang="en-AU" dirty="0">
              <a:latin typeface="+mj-lt"/>
            </a:endParaRPr>
          </a:p>
          <a:p>
            <a:pPr marL="400050" lvl="1" indent="0">
              <a:buNone/>
            </a:pPr>
            <a:endParaRPr lang="en-US" dirty="0">
              <a:latin typeface="+mj-lt"/>
            </a:endParaRPr>
          </a:p>
          <a:p>
            <a:pPr marL="0" indent="0">
              <a:buNone/>
            </a:pPr>
            <a:r>
              <a:rPr lang="en-US" i="1" dirty="0">
                <a:latin typeface="+mj-lt"/>
              </a:rPr>
              <a:t>But how can we try to ensure that </a:t>
            </a:r>
            <a:r>
              <a:rPr lang="en-US" i="1" u="sng" dirty="0">
                <a:latin typeface="+mj-lt"/>
              </a:rPr>
              <a:t>your</a:t>
            </a:r>
            <a:r>
              <a:rPr lang="en-US" i="1" dirty="0">
                <a:latin typeface="+mj-lt"/>
              </a:rPr>
              <a:t> work placement complies with these essential learnings?</a:t>
            </a:r>
          </a:p>
          <a:p>
            <a:endParaRPr lang="en-AU" dirty="0"/>
          </a:p>
        </p:txBody>
      </p:sp>
    </p:spTree>
    <p:extLst>
      <p:ext uri="{BB962C8B-B14F-4D97-AF65-F5344CB8AC3E}">
        <p14:creationId xmlns:p14="http://schemas.microsoft.com/office/powerpoint/2010/main" val="10306161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3" presetID="2" presetClass="entr" presetSubtype="4"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calcmode="lin" valueType="num">
                                      <p:cBhvr additive="base">
                                        <p:cTn id="25"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7" presetID="2" presetClass="entr" presetSubtype="4"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calcmode="lin" valueType="num">
                                      <p:cBhvr additive="base">
                                        <p:cTn id="2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 calcmode="lin" valueType="num">
                                      <p:cBhvr additive="base">
                                        <p:cTn id="35"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462</TotalTime>
  <Words>1865</Words>
  <Application>Microsoft Office PowerPoint</Application>
  <PresentationFormat>On-screen Show (4:3)</PresentationFormat>
  <Paragraphs>236</Paragraphs>
  <Slides>21</Slides>
  <Notes>21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Calibri</vt:lpstr>
      <vt:lpstr>Constantia</vt:lpstr>
      <vt:lpstr>Wingdings 2</vt:lpstr>
      <vt:lpstr>Flow</vt:lpstr>
      <vt:lpstr>    What is a Work Experience Placement?</vt:lpstr>
      <vt:lpstr>Essential Learnings before  Work Placement</vt:lpstr>
      <vt:lpstr>Work Health and Safety Act 2012</vt:lpstr>
      <vt:lpstr>Equal Opportunity Act 1984</vt:lpstr>
      <vt:lpstr>Equal Opportunity Act 1984</vt:lpstr>
      <vt:lpstr>Children’s Protection Act 1993</vt:lpstr>
      <vt:lpstr>Prohibited Work Placements</vt:lpstr>
      <vt:lpstr>Prohibited Work Placements</vt:lpstr>
      <vt:lpstr>Essential Learnings before  Work Placement</vt:lpstr>
      <vt:lpstr>Is your workplace safe for you?</vt:lpstr>
      <vt:lpstr>Is your workplace safe for you?</vt:lpstr>
      <vt:lpstr>ACTIVITIES</vt:lpstr>
      <vt:lpstr>Essential Learnings before  Work Placement</vt:lpstr>
      <vt:lpstr>Case Study Scenarios</vt:lpstr>
      <vt:lpstr>Workplace Learning Useful Information </vt:lpstr>
      <vt:lpstr>Case Study Scenario Questions</vt:lpstr>
      <vt:lpstr>Practice Case Study Scenario 1</vt:lpstr>
      <vt:lpstr>Practice Case Study Scenario 2</vt:lpstr>
      <vt:lpstr>Practice Case Study Scenario 5</vt:lpstr>
      <vt:lpstr>Practice Case Study Scenario 6</vt:lpstr>
      <vt:lpstr>Summative Case Study Scenarios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Caroline Gill</dc:creator>
  <cp:lastModifiedBy>Rowe, Michelle (Urrbrae Agricultural High School)</cp:lastModifiedBy>
  <cp:revision>16</cp:revision>
  <dcterms:created xsi:type="dcterms:W3CDTF">2015-08-10T06:51:08Z</dcterms:created>
  <dcterms:modified xsi:type="dcterms:W3CDTF">2019-01-16T13:46:10Z</dcterms:modified>
</cp:coreProperties>
</file>